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62" r:id="rId3"/>
    <p:sldId id="263" r:id="rId4"/>
    <p:sldId id="264" r:id="rId5"/>
    <p:sldId id="265" r:id="rId6"/>
    <p:sldId id="274" r:id="rId7"/>
    <p:sldId id="269" r:id="rId8"/>
    <p:sldId id="270" r:id="rId9"/>
    <p:sldId id="271" r:id="rId10"/>
    <p:sldId id="272" r:id="rId11"/>
    <p:sldId id="273" r:id="rId12"/>
    <p:sldId id="266" r:id="rId13"/>
    <p:sldId id="267" r:id="rId14"/>
    <p:sldId id="275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40" d="100"/>
          <a:sy n="140" d="100"/>
        </p:scale>
        <p:origin x="77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1135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840480"/>
            <a:ext cx="9144000" cy="1303020"/>
          </a:xfrm>
          <a:prstGeom prst="rect">
            <a:avLst/>
          </a:prstGeom>
          <a:solidFill>
            <a:srgbClr val="2D5F3F">
              <a:alpha val="60000"/>
            </a:srgbClr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50292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1188720"/>
            <a:ext cx="7680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CSR Initiatives by</a:t>
            </a:r>
            <a:endParaRPr lang="en-US" sz="3600" dirty="0"/>
          </a:p>
          <a:p>
            <a:pPr>
              <a:lnSpc>
                <a:spcPct val="110000"/>
              </a:lnSpc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Aditya Birla &amp; Group Infosys 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731520" y="30175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9A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Social Responsibility | Education • Healthcare • Livelihoods • Rural Development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731520" y="411480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B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Comparative Overview of Impact-Driven Community Programs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498080" y="448056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2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6459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Aditya Birla Group CSR Overview</a:t>
            </a:r>
            <a:endParaRPr lang="en-US" sz="2200" dirty="0"/>
          </a:p>
        </p:txBody>
      </p:sp>
      <p:pic>
        <p:nvPicPr>
          <p:cNvPr id="4" name="Image 0" descr="/home/workdir/artifacts/images/community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5760" y="914400"/>
            <a:ext cx="3931920" cy="26517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65760" y="3291840"/>
            <a:ext cx="3931920" cy="320040"/>
          </a:xfrm>
          <a:prstGeom prst="rect">
            <a:avLst/>
          </a:prstGeom>
          <a:solidFill>
            <a:srgbClr val="1E3A2B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3337560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Reaching 9,000+ villages &amp; 11 million people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4572000" y="914400"/>
            <a:ext cx="420624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/>
        </p:spPr>
      </p:sp>
      <p:sp>
        <p:nvSpPr>
          <p:cNvPr id="8" name="Shape 5"/>
          <p:cNvSpPr/>
          <p:nvPr/>
        </p:nvSpPr>
        <p:spPr>
          <a:xfrm>
            <a:off x="4572000" y="914400"/>
            <a:ext cx="91440" cy="960120"/>
          </a:xfrm>
          <a:prstGeom prst="rect">
            <a:avLst/>
          </a:prstGeom>
          <a:solidFill>
            <a:srgbClr val="D4A843"/>
          </a:solidFill>
          <a:ln/>
        </p:spPr>
      </p:sp>
      <p:sp>
        <p:nvSpPr>
          <p:cNvPr id="9" name="Text 6"/>
          <p:cNvSpPr/>
          <p:nvPr/>
        </p:nvSpPr>
        <p:spPr>
          <a:xfrm>
            <a:off x="4846320" y="1024128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Aditya Birla Centre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846320" y="129844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Apex body chaired by Mrs. Rajashree Birla; led by Dr. Pragnya Ram with 1,200+ professionals.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572000" y="1965960"/>
            <a:ext cx="420624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/>
        </p:spPr>
      </p:sp>
      <p:sp>
        <p:nvSpPr>
          <p:cNvPr id="12" name="Shape 9"/>
          <p:cNvSpPr/>
          <p:nvPr/>
        </p:nvSpPr>
        <p:spPr>
          <a:xfrm>
            <a:off x="4572000" y="1965960"/>
            <a:ext cx="91440" cy="960120"/>
          </a:xfrm>
          <a:prstGeom prst="rect">
            <a:avLst/>
          </a:prstGeom>
          <a:solidFill>
            <a:srgbClr val="D4A843"/>
          </a:solidFill>
          <a:ln/>
        </p:spPr>
      </p:sp>
      <p:sp>
        <p:nvSpPr>
          <p:cNvPr id="13" name="Text 10"/>
          <p:cNvSpPr/>
          <p:nvPr/>
        </p:nvSpPr>
        <p:spPr>
          <a:xfrm>
            <a:off x="4846320" y="2075688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Focus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846320" y="235000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Education, healthcare, sustainable livelihoods, infrastructure, model villages &amp; social reform.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572000" y="3017520"/>
            <a:ext cx="420624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/>
        </p:spPr>
      </p:sp>
      <p:sp>
        <p:nvSpPr>
          <p:cNvPr id="16" name="Shape 13"/>
          <p:cNvSpPr/>
          <p:nvPr/>
        </p:nvSpPr>
        <p:spPr>
          <a:xfrm>
            <a:off x="4572000" y="3017520"/>
            <a:ext cx="91440" cy="960120"/>
          </a:xfrm>
          <a:prstGeom prst="rect">
            <a:avLst/>
          </a:prstGeom>
          <a:solidFill>
            <a:srgbClr val="D4A843"/>
          </a:solidFill>
          <a:ln/>
        </p:spPr>
      </p:sp>
      <p:sp>
        <p:nvSpPr>
          <p:cNvPr id="17" name="Text 14"/>
          <p:cNvSpPr/>
          <p:nvPr/>
        </p:nvSpPr>
        <p:spPr>
          <a:xfrm>
            <a:off x="4846320" y="3127248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Approach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4846320" y="340156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Community-led, plant-proximate rural &amp; tribal areas; partnership with panchayats &amp; government.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2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6459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Aditya Birla — Education Initiatives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20040" y="914400"/>
            <a:ext cx="2057400" cy="1280160"/>
          </a:xfrm>
          <a:prstGeom prst="roundRect">
            <a:avLst>
              <a:gd name="adj" fmla="val 5714"/>
            </a:avLst>
          </a:prstGeom>
          <a:solidFill>
            <a:srgbClr val="1E3A2B"/>
          </a:solidFill>
          <a:ln/>
        </p:spPr>
      </p:sp>
      <p:sp>
        <p:nvSpPr>
          <p:cNvPr id="5" name="Text 3"/>
          <p:cNvSpPr/>
          <p:nvPr/>
        </p:nvSpPr>
        <p:spPr>
          <a:xfrm>
            <a:off x="320040" y="105156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5B9A3C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56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411480" y="155448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Schools across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 locations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514600" y="914400"/>
            <a:ext cx="2057400" cy="1280160"/>
          </a:xfrm>
          <a:prstGeom prst="roundRect">
            <a:avLst>
              <a:gd name="adj" fmla="val 5714"/>
            </a:avLst>
          </a:prstGeom>
          <a:solidFill>
            <a:srgbClr val="2D5F3F"/>
          </a:solidFill>
          <a:ln/>
        </p:spPr>
      </p:sp>
      <p:sp>
        <p:nvSpPr>
          <p:cNvPr id="8" name="Text 6"/>
          <p:cNvSpPr/>
          <p:nvPr/>
        </p:nvSpPr>
        <p:spPr>
          <a:xfrm>
            <a:off x="2514600" y="105156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5B9A3C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46.5K+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2606040" y="155448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 receiving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education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914400"/>
            <a:ext cx="2057400" cy="1280160"/>
          </a:xfrm>
          <a:prstGeom prst="roundRect">
            <a:avLst>
              <a:gd name="adj" fmla="val 5714"/>
            </a:avLst>
          </a:prstGeom>
          <a:solidFill>
            <a:srgbClr val="1E3A2B"/>
          </a:solidFill>
          <a:ln/>
        </p:spPr>
      </p:sp>
      <p:sp>
        <p:nvSpPr>
          <p:cNvPr id="11" name="Text 9"/>
          <p:cNvSpPr/>
          <p:nvPr/>
        </p:nvSpPr>
        <p:spPr>
          <a:xfrm>
            <a:off x="4709160" y="105156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5B9A3C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32K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800600" y="155448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Merit scholarships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hinterland children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903720" y="914400"/>
            <a:ext cx="2057400" cy="1280160"/>
          </a:xfrm>
          <a:prstGeom prst="roundRect">
            <a:avLst>
              <a:gd name="adj" fmla="val 5714"/>
            </a:avLst>
          </a:prstGeom>
          <a:solidFill>
            <a:srgbClr val="2D5F3F"/>
          </a:solidFill>
          <a:ln/>
        </p:spPr>
      </p:sp>
      <p:sp>
        <p:nvSpPr>
          <p:cNvPr id="14" name="Text 12"/>
          <p:cNvSpPr/>
          <p:nvPr/>
        </p:nvSpPr>
        <p:spPr>
          <a:xfrm>
            <a:off x="6903720" y="105156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5B9A3C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52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6995160" y="1554480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Kasturba Gandhi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Balika Vidyalayas</a:t>
            </a:r>
            <a:endParaRPr lang="en-US" sz="1100" dirty="0"/>
          </a:p>
        </p:txBody>
      </p:sp>
      <p:pic>
        <p:nvPicPr>
          <p:cNvPr id="16" name="Image 0" descr="/home/workdir/artifacts/images/digital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0040" y="2468880"/>
            <a:ext cx="4114800" cy="2194560"/>
          </a:xfrm>
          <a:prstGeom prst="rect">
            <a:avLst/>
          </a:prstGeom>
        </p:spPr>
      </p:pic>
      <p:sp>
        <p:nvSpPr>
          <p:cNvPr id="17" name="Shape 14"/>
          <p:cNvSpPr/>
          <p:nvPr/>
        </p:nvSpPr>
        <p:spPr>
          <a:xfrm>
            <a:off x="4663440" y="2468880"/>
            <a:ext cx="4114800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/>
        </p:spPr>
      </p:sp>
      <p:sp>
        <p:nvSpPr>
          <p:cNvPr id="18" name="Text 15"/>
          <p:cNvSpPr/>
          <p:nvPr/>
        </p:nvSpPr>
        <p:spPr>
          <a:xfrm>
            <a:off x="4846320" y="265176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Education Levers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846320" y="3017520"/>
            <a:ext cx="3749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Formal schools, balwadies &amp; quality elementary education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Girl-child focus &amp; solar lamps for 4.5 lakh students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literacy &amp; KHEL e-learning in remote schools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Mid-day meal kitchens supporting tens of thousands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Aditya Birla Scholarships for higher studies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2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6459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Aditya Birla — Healthcare &amp; Sustainable Livelihoods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20040" y="914400"/>
            <a:ext cx="4206240" cy="374904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320040" y="914400"/>
            <a:ext cx="4206240" cy="457200"/>
          </a:xfrm>
          <a:prstGeom prst="rect">
            <a:avLst/>
          </a:prstGeom>
          <a:solidFill>
            <a:srgbClr val="1E3A2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Healthcare Reach</a:t>
            </a:r>
            <a:endParaRPr lang="en-US" sz="1500" dirty="0"/>
          </a:p>
        </p:txBody>
      </p:sp>
      <p:pic>
        <p:nvPicPr>
          <p:cNvPr id="7" name="Image 0" descr="/home/workdir/artifacts/images/healthcare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2920" y="1554480"/>
            <a:ext cx="3840480" cy="13716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3063240"/>
            <a:ext cx="3840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18+ hospitals &amp; primary health centres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Mother &amp; child care, immunization, malnutrition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camps, cancer care &amp; TB detection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health units &amp; ambulance services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1M+ people reached annually through health projects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709160" y="914400"/>
            <a:ext cx="4114800" cy="374904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0" name="Shape 7"/>
          <p:cNvSpPr/>
          <p:nvPr/>
        </p:nvSpPr>
        <p:spPr>
          <a:xfrm>
            <a:off x="4709160" y="914400"/>
            <a:ext cx="4114800" cy="457200"/>
          </a:xfrm>
          <a:prstGeom prst="rect">
            <a:avLst/>
          </a:prstGeom>
          <a:solidFill>
            <a:srgbClr val="2D5F3F"/>
          </a:solidFill>
          <a:ln/>
        </p:spPr>
      </p:sp>
      <p:sp>
        <p:nvSpPr>
          <p:cNvPr id="11" name="Text 8"/>
          <p:cNvSpPr/>
          <p:nvPr/>
        </p:nvSpPr>
        <p:spPr>
          <a:xfrm>
            <a:off x="4846320" y="10058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Sustainable Livelihoods</a:t>
            </a:r>
            <a:endParaRPr lang="en-US" sz="1500" dirty="0"/>
          </a:p>
        </p:txBody>
      </p:sp>
      <p:pic>
        <p:nvPicPr>
          <p:cNvPr id="12" name="Image 1" descr="/home/workdir/artifacts/images/rural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892040" y="1554480"/>
            <a:ext cx="3749040" cy="13716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892040" y="3063240"/>
            <a:ext cx="3749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lakh+ people trained in skill sets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5,000 Self-Help Groups empowering 50,000 women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lakh farmers in agro-based training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Multi-skill training centres (Raipur, Udaipur…)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Watershed &amp; water harvesting across villages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2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6459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Aditya Birla — Model Villages &amp; Holistic Development</a:t>
            </a:r>
            <a:endParaRPr lang="en-US" sz="2000" dirty="0"/>
          </a:p>
        </p:txBody>
      </p:sp>
      <p:pic>
        <p:nvPicPr>
          <p:cNvPr id="4" name="Image 0" descr="/home/workdir/artifacts/images/development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5760" y="914400"/>
            <a:ext cx="4114800" cy="2286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65760" y="2926080"/>
            <a:ext cx="4114800" cy="320040"/>
          </a:xfrm>
          <a:prstGeom prst="rect">
            <a:avLst/>
          </a:prstGeom>
          <a:solidFill>
            <a:srgbClr val="1E3A2B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297180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Transforming villages into self-reliant communities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4754880" y="914400"/>
            <a:ext cx="402336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/>
        </p:spPr>
      </p:sp>
      <p:sp>
        <p:nvSpPr>
          <p:cNvPr id="8" name="Text 5"/>
          <p:cNvSpPr/>
          <p:nvPr/>
        </p:nvSpPr>
        <p:spPr>
          <a:xfrm>
            <a:off x="4937760" y="10515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Village Vision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937760" y="141732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Self-reliance across education, healthcare, infrastructure, agriculture, watershed management and sustainable livelihoods. Village committees eventually take full ownership.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937760" y="24688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B9A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128+ model villages transformed across 22 states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65760" y="3520440"/>
            <a:ext cx="8412480" cy="1234440"/>
          </a:xfrm>
          <a:prstGeom prst="roundRect">
            <a:avLst>
              <a:gd name="adj" fmla="val 5926"/>
            </a:avLst>
          </a:prstGeom>
          <a:solidFill>
            <a:srgbClr val="1E3A2B"/>
          </a:solidFill>
          <a:ln/>
        </p:spPr>
      </p:sp>
      <p:sp>
        <p:nvSpPr>
          <p:cNvPr id="12" name="Text 9"/>
          <p:cNvSpPr/>
          <p:nvPr/>
        </p:nvSpPr>
        <p:spPr>
          <a:xfrm>
            <a:off x="548640" y="36576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9A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Group-wide Reach (approx.)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48640" y="402336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million people  •  9,000 villages  •  Education &amp; health for 6 lakh+ each  •  Model villages for 5 lakh+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86007-2A78-D8B7-1216-0181138D7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3" y="0"/>
            <a:ext cx="913093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238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7A4595-4E08-27D4-AAF7-E9D400AA2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48" y="206033"/>
            <a:ext cx="8680704" cy="473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789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6DACE4-9911-22BF-D599-7BF563830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507"/>
            <a:ext cx="9182560" cy="512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16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89BF13-BC94-5FFE-8CE0-E528818AB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258"/>
            <a:ext cx="9191162" cy="511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267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E32881-29E3-0AB3-8B9B-560133770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991"/>
            <a:ext cx="9144000" cy="5055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666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D41103-0590-38BC-8F09-C59BBB339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29"/>
            <a:ext cx="9144000" cy="509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15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2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6459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Shared Themes &amp; Distinct Strengths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868680"/>
            <a:ext cx="8595360" cy="411480"/>
          </a:xfrm>
          <a:prstGeom prst="rect">
            <a:avLst/>
          </a:prstGeom>
          <a:solidFill>
            <a:srgbClr val="1E3A2B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93268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 Area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468880" y="93268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Infosys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669280" y="93268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Aditya Birla Group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325880"/>
            <a:ext cx="8595360" cy="6400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365760" y="14630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 &amp; Skilling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468880" y="14173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Springboard, STEM labs, digital literacy, scholarships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669280" y="141732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 schools, girl-child focus, mid-day meals, scholarships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74320" y="1965960"/>
            <a:ext cx="8595360" cy="640080"/>
          </a:xfrm>
          <a:prstGeom prst="rect">
            <a:avLst/>
          </a:prstGeom>
          <a:solidFill>
            <a:srgbClr val="E8E8E3"/>
          </a:solidFill>
          <a:ln/>
        </p:spPr>
      </p:sp>
      <p:sp>
        <p:nvSpPr>
          <p:cNvPr id="13" name="Text 11"/>
          <p:cNvSpPr/>
          <p:nvPr/>
        </p:nvSpPr>
        <p:spPr>
          <a:xfrm>
            <a:off x="365760" y="2103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Healthcare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468880" y="20574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Cornea mission, SightConnect AI, mental health, hospitals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669280" y="20574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Hospitals, mother-child care, camps, cancer &amp; TB support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74320" y="2606040"/>
            <a:ext cx="8595360" cy="6400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365760" y="27432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Livelihoods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468880" y="269748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Job-oriented skilling, women training centres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69280" y="26974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SHGs, vocational centres, farmer training, multi-skill hubs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74320" y="3246120"/>
            <a:ext cx="8595360" cy="640080"/>
          </a:xfrm>
          <a:prstGeom prst="rect">
            <a:avLst/>
          </a:prstGeom>
          <a:solidFill>
            <a:srgbClr val="E8E8E3"/>
          </a:solidFill>
          <a:ln/>
        </p:spPr>
      </p:sp>
      <p:sp>
        <p:nvSpPr>
          <p:cNvPr id="21" name="Text 19"/>
          <p:cNvSpPr/>
          <p:nvPr/>
        </p:nvSpPr>
        <p:spPr>
          <a:xfrm>
            <a:off x="365760" y="33832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Rural / Environment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2468880" y="33375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Agroforestry, rural infra, disaster relief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669280" y="3337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villages, watershed, sanitation, plant-proximate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74320" y="3886200"/>
            <a:ext cx="8595360" cy="6400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365760" y="40233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Power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2468880" y="3977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84k+ employee volunteers, Gracious Giving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669280" y="39776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1,200+ CSR professionals + community field force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0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2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6459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Key Takeaways</a:t>
            </a:r>
            <a:endParaRPr lang="en-US" sz="2400" dirty="0"/>
          </a:p>
        </p:txBody>
      </p:sp>
      <p:pic>
        <p:nvPicPr>
          <p:cNvPr id="4" name="Image 0" descr="/home/workdir/artifacts/images/teamwork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5760" y="914400"/>
            <a:ext cx="3931920" cy="25603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65760" y="3200400"/>
            <a:ext cx="3931920" cy="320040"/>
          </a:xfrm>
          <a:prstGeom prst="rect">
            <a:avLst/>
          </a:prstGeom>
          <a:solidFill>
            <a:srgbClr val="1E3A2B"/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3246120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 &amp; collective impact drive lasting change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4572000" y="1005840"/>
            <a:ext cx="411480" cy="411480"/>
          </a:xfrm>
          <a:prstGeom prst="ellipse">
            <a:avLst/>
          </a:prstGeom>
          <a:solidFill>
            <a:srgbClr val="1E3A2B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0" y="106984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120640" y="9144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Long-term commitment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120640" y="1234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began CSR decades before legal mandates — Foundation (1996) &amp; Birla legacy of community care.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572000" y="1874520"/>
            <a:ext cx="411480" cy="411480"/>
          </a:xfrm>
          <a:prstGeom prst="ellipse">
            <a:avLst/>
          </a:prstGeom>
          <a:solidFill>
            <a:srgbClr val="1E3A2B"/>
          </a:solidFill>
          <a:ln/>
        </p:spPr>
      </p:sp>
      <p:sp>
        <p:nvSpPr>
          <p:cNvPr id="12" name="Text 9"/>
          <p:cNvSpPr/>
          <p:nvPr/>
        </p:nvSpPr>
        <p:spPr>
          <a:xfrm>
            <a:off x="4572000" y="193852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120640" y="1783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+ Grassroots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5120640" y="21031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Infosys leverages AI &amp; digital platforms; Birla emphasizes deep rural immersion and model villages.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572000" y="2743200"/>
            <a:ext cx="411480" cy="411480"/>
          </a:xfrm>
          <a:prstGeom prst="ellipse">
            <a:avLst/>
          </a:prstGeom>
          <a:solidFill>
            <a:srgbClr val="1E3A2B"/>
          </a:solidFill>
          <a:ln/>
        </p:spPr>
      </p:sp>
      <p:sp>
        <p:nvSpPr>
          <p:cNvPr id="16" name="Text 13"/>
          <p:cNvSpPr/>
          <p:nvPr/>
        </p:nvSpPr>
        <p:spPr>
          <a:xfrm>
            <a:off x="4572000" y="280720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5120640" y="26517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as force multipliers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5120640" y="29718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Employee volunteering (Infosys) and professional field force (Birla) amplify reach and ownership.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572000" y="3611880"/>
            <a:ext cx="411480" cy="411480"/>
          </a:xfrm>
          <a:prstGeom prst="ellipse">
            <a:avLst/>
          </a:prstGeom>
          <a:solidFill>
            <a:srgbClr val="1E3A2B"/>
          </a:solidFill>
          <a:ln/>
        </p:spPr>
      </p:sp>
      <p:sp>
        <p:nvSpPr>
          <p:cNvPr id="20" name="Text 17"/>
          <p:cNvSpPr/>
          <p:nvPr/>
        </p:nvSpPr>
        <p:spPr>
          <a:xfrm>
            <a:off x="4572000" y="367588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5120640" y="35204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3A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Aligned with SDGs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5120640" y="38404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D3D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Education, health, gender, livelihoods and environment — clear mapping to UN Sustainable Development Goals.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541FD6-46ED-FE2D-E7E2-EEA92DE9D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082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470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528</Words>
  <Application>Microsoft Office PowerPoint</Application>
  <PresentationFormat>On-screen Show (16:9)</PresentationFormat>
  <Paragraphs>91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Arial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CSR Initiatives by Infosys and Aditya Birla Group</dc:title>
  <dc:subject>PptxGenJS Presentation</dc:subject>
  <dc:creator>CSR Research</dc:creator>
  <cp:lastModifiedBy>Deva Mandal</cp:lastModifiedBy>
  <cp:revision>3</cp:revision>
  <dcterms:created xsi:type="dcterms:W3CDTF">2026-09-24T07:27:35Z</dcterms:created>
  <dcterms:modified xsi:type="dcterms:W3CDTF">2026-09-24T17:19:27Z</dcterms:modified>
</cp:coreProperties>
</file>