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63" r:id="rId2"/>
    <p:sldMasterId id="2147483676" r:id="rId3"/>
    <p:sldMasterId id="2147483708" r:id="rId4"/>
    <p:sldMasterId id="2147483745" r:id="rId5"/>
    <p:sldMasterId id="2147483763" r:id="rId6"/>
  </p:sldMasterIdLst>
  <p:notesMasterIdLst>
    <p:notesMasterId r:id="rId21"/>
  </p:notesMasterIdLst>
  <p:sldIdLst>
    <p:sldId id="256" r:id="rId7"/>
    <p:sldId id="258" r:id="rId8"/>
    <p:sldId id="259" r:id="rId9"/>
    <p:sldId id="260" r:id="rId10"/>
    <p:sldId id="261" r:id="rId11"/>
    <p:sldId id="268" r:id="rId12"/>
    <p:sldId id="263" r:id="rId13"/>
    <p:sldId id="264" r:id="rId14"/>
    <p:sldId id="272" r:id="rId15"/>
    <p:sldId id="262" r:id="rId16"/>
    <p:sldId id="267" r:id="rId17"/>
    <p:sldId id="271" r:id="rId18"/>
    <p:sldId id="273" r:id="rId19"/>
    <p:sldId id="274" r:id="rId20"/>
  </p:sldIdLst>
  <p:sldSz cx="12192000" cy="6858000"/>
  <p:notesSz cx="6858000" cy="12192000"/>
  <p:defaultTextStyle>
    <a:defPPr>
      <a:defRPr lang="as-I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7" d="100"/>
          <a:sy n="67" d="100"/>
        </p:scale>
        <p:origin x="28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7D04C7-F976-4161-B9F4-362137E6DFAA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2C6FF-FD2B-4303-B2DF-CB6EC50C11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2898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6625E-3BC7-3157-127A-499A0083AB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s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ED3793-7501-FA5E-81C5-C170A6D1F5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s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6D581-2669-B486-EFAD-3E9E56FC2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E7211-30D8-AC36-0DCE-5159D0D11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9E142-A20D-188B-A93F-EC2DD62E6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251769485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0DAC2-E7BD-707C-0387-E7EA2B5C0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s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2776A-2BD5-7CEC-3561-87EC11A5F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s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6C378F-8CD4-36A1-4772-9A238771C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EFC110-B24F-86C9-7733-3CAAF410F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2F73C1-99A9-DBBD-35D6-870C41A2A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282087591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E4783-F07C-7E94-FB55-F2E6E81DA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s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1DA41-38C1-14A5-7009-52EF2507F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DA3D89-6E84-106F-BEB5-7C795E617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DD6CB-D5E1-9BB5-C012-38E736B64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6DCE86-1AA1-7341-E577-4CBEEB7C6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323788076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B2D76-538E-C680-6F20-812175E15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s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B8A0E-DA66-DA97-2134-6F4E53691D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s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BCB5A4-A217-E316-2ED6-7B7FAB51D8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s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6F3279-7DDA-ECFA-7F01-2E42443CE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B88468-5B3D-DD85-79EB-9C2724A14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00BA27-504F-AB34-E975-9E8F54D88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372193779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DA46C-A366-081A-317F-F79945690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s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8826C-683E-D239-C40D-FBFCBB913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2F0BE3-BE43-50FE-A41C-8FF0AF11ED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s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93DEC2-333A-E784-FC4C-A06BAA2204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D6F218-8F77-4939-F3BA-C3EB1083D1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s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438980-702C-953B-098D-18FA0D84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24EA11-5FAD-86A6-0AF3-77C271900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FBA4F6-ED3B-27BD-3041-2FBF84D77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289684179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53EF2-7E2E-1878-2F0B-29B7305AD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s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FDEB5E-258B-5E10-995D-19DF8DECD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2078C8-1DA3-EF86-64BC-555A28766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8FB86C-3985-AAB0-86FC-66029ECF5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161265257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AE76A9-F9E6-70DC-0AB5-99EBE070E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590D39-E395-A146-0970-14BB75C37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387732-C560-397D-BB21-5C10B1E6B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379612800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3F11D-CAC5-23C0-BE78-AD773A0F1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s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32486-AF6D-F9AD-BAB5-CE86ACD41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s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C1C6C9-20C6-D20D-E552-633D22BEF7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70C1F2-240F-4F3E-F3F5-649B174CE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985C3E-6C48-8CEE-B608-7F7357F5B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A38DE-801D-3D24-4B5D-A494C8E93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78234075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96566-4594-36D7-6D2F-FAD47F4AB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s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2E5DC7-0F02-0E79-C14C-762293DB1E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s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8E541-8473-C1EB-686A-E6CF46747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F1B7B0-3CC6-4D71-69A4-A6F0B6961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26FC0-B794-BA7F-F335-A27080878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B382E5-AB5A-E525-1C72-7B6858B3E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383757216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5C2BE-CA34-F308-87A5-8E0797EAA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s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F3E41C-E262-10BC-F4FE-D1C82F8B73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s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606B5-356C-3E9E-B791-ED873270E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3A5F2-DB2B-6B9A-BADC-9E643291D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EC111E-BD6D-5561-65EA-8AEBDCB8D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39815078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583A27-1FC4-A5E1-BEB2-67F0DBC046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s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AEFC51-E8F9-D178-90F6-0D558768D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s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69F2F3-F81E-2FFB-EDA6-5BB933CD0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FF66CC-EFA8-7660-B25E-399508F9C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EE22C-7A82-E4A6-31AF-9367442D8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207113093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3916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17765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227344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394371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79233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6563203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75479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2659549754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531062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as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006925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8965701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898146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5040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8311815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648579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7807804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1269630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114131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8466036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1694802953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230239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as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1340357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867821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3488162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54065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endParaRPr lang="as-IN"/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944970873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632556334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as-IN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3220923155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2930386947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2953021000"/>
      </p:ext>
    </p:extLst>
  </p:cSld>
  <p:clrMapOvr>
    <a:masterClrMapping/>
  </p:clrMapOvr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691430699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4027421173"/>
      </p:ext>
    </p:extLst>
  </p:cSld>
  <p:clrMapOvr>
    <a:masterClrMapping/>
  </p:clrMapOvr>
  <p:hf sldNum="0"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4269441008"/>
      </p:ext>
    </p:extLst>
  </p:cSld>
  <p:clrMapOvr>
    <a:masterClrMapping/>
  </p:clrMapOvr>
  <p:hf sldNum="0"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1898308875"/>
      </p:ext>
    </p:extLst>
  </p:cSld>
  <p:clrMapOvr>
    <a:masterClrMapping/>
  </p:clrMapOvr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1851319379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3505858632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3461762148"/>
      </p:ext>
    </p:extLst>
  </p:cSld>
  <p:clrMapOvr>
    <a:masterClrMapping/>
  </p:clrMapOvr>
  <p:hf sldNum="0"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2607716316"/>
      </p:ext>
    </p:extLst>
  </p:cSld>
  <p:clrMapOvr>
    <a:masterClrMapping/>
  </p:clrMapOvr>
  <p:hf sldNum="0"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451740717"/>
      </p:ext>
    </p:extLst>
  </p:cSld>
  <p:clrMapOvr>
    <a:masterClrMapping/>
  </p:clrMapOvr>
  <p:hf sldNum="0"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2279955481"/>
      </p:ext>
    </p:extLst>
  </p:cSld>
  <p:clrMapOvr>
    <a:masterClrMapping/>
  </p:clrMapOvr>
  <p:hf sldNum="0"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1120617881"/>
      </p:ext>
    </p:extLst>
  </p:cSld>
  <p:clrMapOvr>
    <a:masterClrMapping/>
  </p:clrMapOvr>
  <p:hf sldNum="0"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990594129"/>
      </p:ext>
    </p:extLst>
  </p:cSld>
  <p:clrMapOvr>
    <a:masterClrMapping/>
  </p:clrMapOvr>
  <p:hf sldNum="0"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846680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2147788289"/>
      </p:ext>
    </p:extLst>
  </p:cSld>
  <p:clrMapOvr>
    <a:masterClrMapping/>
  </p:clrMapOvr>
  <p:hf sldNum="0"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3853545421"/>
      </p:ext>
    </p:extLst>
  </p:cSld>
  <p:clrMapOvr>
    <a:masterClrMapping/>
  </p:clrMapOvr>
  <p:hf sldNum="0"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2515054785"/>
      </p:ext>
    </p:extLst>
  </p:cSld>
  <p:clrMapOvr>
    <a:masterClrMapping/>
  </p:clrMapOvr>
  <p:hf sldNum="0"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3375799067"/>
      </p:ext>
    </p:extLst>
  </p:cSld>
  <p:clrMapOvr>
    <a:masterClrMapping/>
  </p:clrMapOvr>
  <p:hf sldNum="0"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1230848260"/>
      </p:ext>
    </p:extLst>
  </p:cSld>
  <p:clrMapOvr>
    <a:masterClrMapping/>
  </p:clrMapOvr>
  <p:hf sldNum="0"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1704063760"/>
      </p:ext>
    </p:extLst>
  </p:cSld>
  <p:clrMapOvr>
    <a:masterClrMapping/>
  </p:clrMapOvr>
  <p:hf sldNum="0"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2147097376"/>
      </p:ext>
    </p:extLst>
  </p:cSld>
  <p:clrMapOvr>
    <a:masterClrMapping/>
  </p:clrMapOvr>
  <p:hf sldNum="0"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1994836222"/>
      </p:ext>
    </p:extLst>
  </p:cSld>
  <p:clrMapOvr>
    <a:masterClrMapping/>
  </p:clrMapOvr>
  <p:hf sldNum="0"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2221946235"/>
      </p:ext>
    </p:extLst>
  </p:cSld>
  <p:clrMapOvr>
    <a:masterClrMapping/>
  </p:clrMapOvr>
  <p:hf sldNum="0"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1138839964"/>
      </p:ext>
    </p:extLst>
  </p:cSld>
  <p:clrMapOvr>
    <a:masterClrMapping/>
  </p:clrMapOvr>
  <p:hf sldNum="0" hdr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6095983"/>
      </p:ext>
    </p:extLst>
  </p:cSld>
  <p:clrMapOvr>
    <a:masterClrMapping/>
  </p:clrMapOvr>
  <p:hf sldNum="0"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1476652346"/>
      </p:ext>
    </p:extLst>
  </p:cSld>
  <p:clrMapOvr>
    <a:masterClrMapping/>
  </p:clrMapOvr>
  <p:hf sldNum="0"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1867242"/>
      </p:ext>
    </p:extLst>
  </p:cSld>
  <p:clrMapOvr>
    <a:masterClrMapping/>
  </p:clrMapOvr>
  <p:hf sldNum="0"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2981066067"/>
      </p:ext>
    </p:extLst>
  </p:cSld>
  <p:clrMapOvr>
    <a:masterClrMapping/>
  </p:clrMapOvr>
  <p:hf sldNum="0"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1184561469"/>
      </p:ext>
    </p:extLst>
  </p:cSld>
  <p:clrMapOvr>
    <a:masterClrMapping/>
  </p:clrMapOvr>
  <p:hf sldNum="0"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2707483431"/>
      </p:ext>
    </p:extLst>
  </p:cSld>
  <p:clrMapOvr>
    <a:masterClrMapping/>
  </p:clrMapOvr>
  <p:hf sldNum="0"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724697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2479270087"/>
      </p:ext>
    </p:extLst>
  </p:cSld>
  <p:clrMapOvr>
    <a:masterClrMapping/>
  </p:clrMapOvr>
  <p:hf sldNum="0"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1417002874"/>
      </p:ext>
    </p:extLst>
  </p:cSld>
  <p:clrMapOvr>
    <a:masterClrMapping/>
  </p:clrMapOvr>
  <p:hf sldNum="0"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425123459"/>
      </p:ext>
    </p:extLst>
  </p:cSld>
  <p:clrMapOvr>
    <a:masterClrMapping/>
  </p:clrMapOvr>
  <p:hf sldNum="0"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2669773656"/>
      </p:ext>
    </p:extLst>
  </p:cSld>
  <p:clrMapOvr>
    <a:masterClrMapping/>
  </p:clrMapOvr>
  <p:hf sldNum="0"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1501778849"/>
      </p:ext>
    </p:extLst>
  </p:cSld>
  <p:clrMapOvr>
    <a:masterClrMapping/>
  </p:clrMapOvr>
  <p:hf sldNum="0"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3623697915"/>
      </p:ext>
    </p:extLst>
  </p:cSld>
  <p:clrMapOvr>
    <a:masterClrMapping/>
  </p:clrMapOvr>
  <p:hf sldNum="0"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3828152004"/>
      </p:ext>
    </p:extLst>
  </p:cSld>
  <p:clrMapOvr>
    <a:masterClrMapping/>
  </p:clrMapOvr>
  <p:hf sldNum="0"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3129906370"/>
      </p:ext>
    </p:extLst>
  </p:cSld>
  <p:clrMapOvr>
    <a:masterClrMapping/>
  </p:clrMapOvr>
  <p:hf sldNum="0"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566649884"/>
      </p:ext>
    </p:extLst>
  </p:cSld>
  <p:clrMapOvr>
    <a:masterClrMapping/>
  </p:clrMapOvr>
  <p:hf sldNum="0"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2200815869"/>
      </p:ext>
    </p:extLst>
  </p:cSld>
  <p:clrMapOvr>
    <a:masterClrMapping/>
  </p:clrMapOvr>
  <p:hf sldNum="0"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3353968"/>
      </p:ext>
    </p:extLst>
  </p:cSld>
  <p:clrMapOvr>
    <a:masterClrMapping/>
  </p:clrMapOvr>
  <p:hf sldNum="0"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4076655000"/>
      </p:ext>
    </p:extLst>
  </p:cSld>
  <p:clrMapOvr>
    <a:masterClrMapping/>
  </p:clrMapOvr>
  <p:hf sldNum="0"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5551507"/>
      </p:ext>
    </p:extLst>
  </p:cSld>
  <p:clrMapOvr>
    <a:masterClrMapping/>
  </p:clrMapOvr>
  <p:hf sldNum="0"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508943423"/>
      </p:ext>
    </p:extLst>
  </p:cSld>
  <p:clrMapOvr>
    <a:masterClrMapping/>
  </p:clrMapOvr>
  <p:hf sldNum="0" hdr="0" ft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1390563004"/>
      </p:ext>
    </p:extLst>
  </p:cSld>
  <p:clrMapOvr>
    <a:masterClrMapping/>
  </p:clrMapOvr>
  <p:hf sldNum="0" hdr="0" ft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2129279966"/>
      </p:ext>
    </p:extLst>
  </p:cSld>
  <p:clrMapOvr>
    <a:masterClrMapping/>
  </p:clrMapOvr>
  <p:hf sldNum="0" hdr="0" ft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0603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73.xml"/><Relationship Id="rId16" Type="http://schemas.openxmlformats.org/officeDocument/2006/relationships/slideLayout" Target="../slideLayouts/slideLayout87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7F1ACB-9E8F-E8C2-C7EA-38CFB02F0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s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85C196-A938-4C50-2600-ABF276AE9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s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358FA-3F3F-E6F2-FE05-F0FA4C4845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F3CF3-54B9-9409-403A-51CB717FE3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as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19438-F3BD-96E0-7263-EBE2CAD3E5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2199145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s-I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5140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3507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as-IN"/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3014006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4179158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  <p:sldLayoutId id="2147483762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61037-EE5A-4DA5-BC98-C5147AFF320D}" type="datetimeFigureOut">
              <a:rPr lang="as-IN" smtClean="0"/>
              <a:t>07-09-2026</a:t>
            </a:fld>
            <a:endParaRPr lang="as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s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605448BE-C3B3-4630-8B67-9262404C7F04}" type="slidenum">
              <a:rPr lang="as-IN" smtClean="0"/>
              <a:t>‹#›</a:t>
            </a:fld>
            <a:endParaRPr lang="as-IN"/>
          </a:p>
        </p:txBody>
      </p:sp>
    </p:spTree>
    <p:extLst>
      <p:ext uri="{BB962C8B-B14F-4D97-AF65-F5344CB8AC3E}">
        <p14:creationId xmlns:p14="http://schemas.microsoft.com/office/powerpoint/2010/main" val="132427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6.xml"/><Relationship Id="rId1" Type="http://schemas.openxmlformats.org/officeDocument/2006/relationships/themeOverride" Target="../theme/themeOverrid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1.xml"/><Relationship Id="rId1" Type="http://schemas.openxmlformats.org/officeDocument/2006/relationships/themeOverride" Target="../theme/themeOverrid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00969" y="-744967"/>
            <a:ext cx="4206240" cy="4206240"/>
          </a:xfrm>
          <a:prstGeom prst="ellipse">
            <a:avLst/>
          </a:prstGeom>
          <a:solidFill>
            <a:srgbClr val="16345C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" name="Shape 1"/>
          <p:cNvSpPr/>
          <p:nvPr/>
        </p:nvSpPr>
        <p:spPr>
          <a:xfrm>
            <a:off x="10015369" y="169433"/>
            <a:ext cx="2377440" cy="23774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4" name="Shape 2"/>
          <p:cNvSpPr/>
          <p:nvPr/>
        </p:nvSpPr>
        <p:spPr>
          <a:xfrm>
            <a:off x="-984325" y="3553609"/>
            <a:ext cx="4121972" cy="4121972"/>
          </a:xfrm>
          <a:prstGeom prst="ellipse">
            <a:avLst/>
          </a:prstGeom>
          <a:solidFill>
            <a:schemeClr val="bg2">
              <a:lumMod val="75000"/>
            </a:schemeClr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5" name="Text 3"/>
          <p:cNvSpPr txBox="1"/>
          <p:nvPr/>
        </p:nvSpPr>
        <p:spPr>
          <a:xfrm>
            <a:off x="731520" y="7467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3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GOVERNANCE STUDY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027355"/>
            <a:ext cx="9601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Tata Group</a:t>
            </a:r>
            <a:endParaRPr lang="en-US" sz="80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2174838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Governance, Values &amp; Legacy of India’s Most Trusted Business House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866348" y="2914426"/>
            <a:ext cx="8358333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" name="Text 7"/>
          <p:cNvSpPr txBox="1"/>
          <p:nvPr/>
        </p:nvSpPr>
        <p:spPr>
          <a:xfrm>
            <a:off x="731520" y="2914426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Founded 1868  •  Mumbai, India  •  100+ Countries</a:t>
            </a:r>
            <a:endParaRPr lang="en-US" sz="20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208" y="380272"/>
            <a:ext cx="1955762" cy="1955762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-182881" y="4057595"/>
            <a:ext cx="2519084" cy="248664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dirty="0"/>
          </a:p>
        </p:txBody>
      </p:sp>
      <p:sp>
        <p:nvSpPr>
          <p:cNvPr id="3" name="Text 1"/>
          <p:cNvSpPr txBox="1"/>
          <p:nvPr/>
        </p:nvSpPr>
        <p:spPr>
          <a:xfrm>
            <a:off x="484632" y="738549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About the Tata Group</a:t>
            </a:r>
            <a:endParaRPr lang="en-US" sz="40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548640" y="2633472"/>
            <a:ext cx="6126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2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Tata Group is one of India’s oldest and largest multinational business conglomerates, headquartered in Mumbai. Operating across ten sectors — from steel and automobiles to information technology and hospitality — the Group is distinguished by a governance model in which the promoter holding company, Tata Sons, is itself majority-owned by philanthropic Tata Trusts. This structure ties commercial success directly to public good.</a:t>
            </a:r>
            <a:endParaRPr lang="en-US" sz="24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6949440" y="1554480"/>
            <a:ext cx="2331720" cy="1051560"/>
          </a:xfrm>
          <a:prstGeom prst="roundRect">
            <a:avLst>
              <a:gd name="adj" fmla="val 6957"/>
            </a:avLst>
          </a:prstGeom>
          <a:solidFill>
            <a:srgbClr val="F3F5F8"/>
          </a:solidFill>
          <a:ln/>
        </p:spPr>
        <p:txBody>
          <a:bodyPr/>
          <a:lstStyle/>
          <a:p>
            <a:endParaRPr lang="en-IN" sz="2000"/>
          </a:p>
        </p:txBody>
      </p:sp>
      <p:sp>
        <p:nvSpPr>
          <p:cNvPr id="6" name="Text 4"/>
          <p:cNvSpPr txBox="1"/>
          <p:nvPr/>
        </p:nvSpPr>
        <p:spPr>
          <a:xfrm>
            <a:off x="7086600" y="1627632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1868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7014883" y="2121408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Founded</a:t>
            </a:r>
            <a:endParaRPr lang="en-US" sz="2000" b="1" dirty="0"/>
          </a:p>
        </p:txBody>
      </p:sp>
      <p:sp>
        <p:nvSpPr>
          <p:cNvPr id="8" name="Shape 6"/>
          <p:cNvSpPr/>
          <p:nvPr/>
        </p:nvSpPr>
        <p:spPr>
          <a:xfrm>
            <a:off x="9418320" y="1554480"/>
            <a:ext cx="2331720" cy="1051560"/>
          </a:xfrm>
          <a:prstGeom prst="roundRect">
            <a:avLst>
              <a:gd name="adj" fmla="val 6957"/>
            </a:avLst>
          </a:prstGeom>
          <a:solidFill>
            <a:srgbClr val="F3F5F8"/>
          </a:solidFill>
          <a:ln/>
        </p:spPr>
        <p:txBody>
          <a:bodyPr/>
          <a:lstStyle/>
          <a:p>
            <a:endParaRPr lang="en-IN" sz="2000"/>
          </a:p>
        </p:txBody>
      </p:sp>
      <p:sp>
        <p:nvSpPr>
          <p:cNvPr id="9" name="Text 7"/>
          <p:cNvSpPr txBox="1"/>
          <p:nvPr/>
        </p:nvSpPr>
        <p:spPr>
          <a:xfrm>
            <a:off x="9555480" y="1627632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100+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2121408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 served</a:t>
            </a:r>
            <a:endParaRPr lang="en-US" sz="2000" b="1" dirty="0"/>
          </a:p>
        </p:txBody>
      </p:sp>
      <p:sp>
        <p:nvSpPr>
          <p:cNvPr id="11" name="Shape 9"/>
          <p:cNvSpPr/>
          <p:nvPr/>
        </p:nvSpPr>
        <p:spPr>
          <a:xfrm>
            <a:off x="6949440" y="2788920"/>
            <a:ext cx="2331720" cy="1051560"/>
          </a:xfrm>
          <a:prstGeom prst="roundRect">
            <a:avLst>
              <a:gd name="adj" fmla="val 6957"/>
            </a:avLst>
          </a:prstGeom>
          <a:solidFill>
            <a:srgbClr val="F3F5F8"/>
          </a:solidFill>
          <a:ln/>
        </p:spPr>
        <p:txBody>
          <a:bodyPr/>
          <a:lstStyle/>
          <a:p>
            <a:endParaRPr lang="en-IN" sz="2000"/>
          </a:p>
        </p:txBody>
      </p:sp>
      <p:sp>
        <p:nvSpPr>
          <p:cNvPr id="12" name="Text 10"/>
          <p:cNvSpPr txBox="1"/>
          <p:nvPr/>
        </p:nvSpPr>
        <p:spPr>
          <a:xfrm>
            <a:off x="7086600" y="2862072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3344821"/>
            <a:ext cx="230392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Public-listed companies</a:t>
            </a:r>
            <a:endParaRPr lang="en-US" sz="2000" b="1" dirty="0"/>
          </a:p>
        </p:txBody>
      </p:sp>
      <p:sp>
        <p:nvSpPr>
          <p:cNvPr id="14" name="Shape 12"/>
          <p:cNvSpPr/>
          <p:nvPr/>
        </p:nvSpPr>
        <p:spPr>
          <a:xfrm>
            <a:off x="9418320" y="2788920"/>
            <a:ext cx="2331720" cy="1051560"/>
          </a:xfrm>
          <a:prstGeom prst="roundRect">
            <a:avLst>
              <a:gd name="adj" fmla="val 6957"/>
            </a:avLst>
          </a:prstGeom>
          <a:solidFill>
            <a:srgbClr val="F3F5F8"/>
          </a:solidFill>
          <a:ln/>
        </p:spPr>
        <p:txBody>
          <a:bodyPr/>
          <a:lstStyle/>
          <a:p>
            <a:endParaRPr lang="en-IN" sz="2000"/>
          </a:p>
        </p:txBody>
      </p:sp>
      <p:sp>
        <p:nvSpPr>
          <p:cNvPr id="15" name="Text 13"/>
          <p:cNvSpPr txBox="1"/>
          <p:nvPr/>
        </p:nvSpPr>
        <p:spPr>
          <a:xfrm>
            <a:off x="9555480" y="2862072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9555480" y="3355848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sectors</a:t>
            </a:r>
            <a:endParaRPr lang="en-US" sz="2000" b="1" dirty="0"/>
          </a:p>
        </p:txBody>
      </p:sp>
      <p:sp>
        <p:nvSpPr>
          <p:cNvPr id="17" name="Shape 15"/>
          <p:cNvSpPr/>
          <p:nvPr/>
        </p:nvSpPr>
        <p:spPr>
          <a:xfrm>
            <a:off x="6949440" y="4023360"/>
            <a:ext cx="2331720" cy="1051560"/>
          </a:xfrm>
          <a:prstGeom prst="roundRect">
            <a:avLst>
              <a:gd name="adj" fmla="val 6957"/>
            </a:avLst>
          </a:prstGeom>
          <a:solidFill>
            <a:srgbClr val="F3F5F8"/>
          </a:solidFill>
          <a:ln/>
        </p:spPr>
        <p:txBody>
          <a:bodyPr/>
          <a:lstStyle/>
          <a:p>
            <a:endParaRPr lang="en-IN" sz="2000"/>
          </a:p>
        </p:txBody>
      </p:sp>
      <p:sp>
        <p:nvSpPr>
          <p:cNvPr id="18" name="Text 16"/>
          <p:cNvSpPr txBox="1"/>
          <p:nvPr/>
        </p:nvSpPr>
        <p:spPr>
          <a:xfrm>
            <a:off x="7086600" y="4096512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~66%</a:t>
            </a:r>
            <a:endParaRPr lang="en-US" sz="2800" dirty="0"/>
          </a:p>
        </p:txBody>
      </p:sp>
      <p:sp>
        <p:nvSpPr>
          <p:cNvPr id="19" name="Text 17"/>
          <p:cNvSpPr txBox="1"/>
          <p:nvPr/>
        </p:nvSpPr>
        <p:spPr>
          <a:xfrm>
            <a:off x="6949440" y="4599432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Tata Sons held by Tata Trusts</a:t>
            </a:r>
            <a:endParaRPr lang="en-US" sz="2000" b="1" dirty="0"/>
          </a:p>
        </p:txBody>
      </p:sp>
      <p:sp>
        <p:nvSpPr>
          <p:cNvPr id="20" name="Shape 18"/>
          <p:cNvSpPr/>
          <p:nvPr/>
        </p:nvSpPr>
        <p:spPr>
          <a:xfrm>
            <a:off x="9418320" y="4023360"/>
            <a:ext cx="2331720" cy="1051560"/>
          </a:xfrm>
          <a:prstGeom prst="roundRect">
            <a:avLst>
              <a:gd name="adj" fmla="val 6957"/>
            </a:avLst>
          </a:prstGeom>
          <a:solidFill>
            <a:srgbClr val="F3F5F8"/>
          </a:solidFill>
          <a:ln/>
        </p:spPr>
        <p:txBody>
          <a:bodyPr/>
          <a:lstStyle/>
          <a:p>
            <a:endParaRPr lang="en-IN" sz="2000"/>
          </a:p>
        </p:txBody>
      </p:sp>
      <p:sp>
        <p:nvSpPr>
          <p:cNvPr id="21" name="Text 19"/>
          <p:cNvSpPr txBox="1"/>
          <p:nvPr/>
        </p:nvSpPr>
        <p:spPr>
          <a:xfrm>
            <a:off x="9555480" y="4096512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1M+</a:t>
            </a:r>
            <a:endParaRPr lang="en-US" sz="2800" dirty="0"/>
          </a:p>
        </p:txBody>
      </p:sp>
      <p:sp>
        <p:nvSpPr>
          <p:cNvPr id="22" name="Text 20"/>
          <p:cNvSpPr txBox="1"/>
          <p:nvPr/>
        </p:nvSpPr>
        <p:spPr>
          <a:xfrm>
            <a:off x="9418320" y="4608307"/>
            <a:ext cx="2313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Employees group-wide</a:t>
            </a:r>
            <a:endParaRPr lang="en-US" sz="2000" b="1" dirty="0"/>
          </a:p>
        </p:txBody>
      </p:sp>
      <p:sp>
        <p:nvSpPr>
          <p:cNvPr id="23" name="Text 21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GROUP — CORPORATE GOVERNANCE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History &amp; Founding Background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3749040"/>
            <a:ext cx="10607040" cy="0"/>
          </a:xfrm>
          <a:prstGeom prst="line">
            <a:avLst/>
          </a:prstGeom>
          <a:noFill/>
          <a:ln w="254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Shape 3"/>
          <p:cNvSpPr/>
          <p:nvPr/>
        </p:nvSpPr>
        <p:spPr>
          <a:xfrm>
            <a:off x="740664" y="3666744"/>
            <a:ext cx="164592" cy="164592"/>
          </a:xfrm>
          <a:prstGeom prst="ellipse">
            <a:avLst/>
          </a:prstGeom>
          <a:solidFill>
            <a:srgbClr val="C9A227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Shape 4"/>
          <p:cNvSpPr/>
          <p:nvPr/>
        </p:nvSpPr>
        <p:spPr>
          <a:xfrm>
            <a:off x="822960" y="3429000"/>
            <a:ext cx="0" cy="320040"/>
          </a:xfrm>
          <a:prstGeom prst="line">
            <a:avLst/>
          </a:prstGeom>
          <a:noFill/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7" name="Text 5"/>
          <p:cNvSpPr txBox="1"/>
          <p:nvPr/>
        </p:nvSpPr>
        <p:spPr>
          <a:xfrm>
            <a:off x="274320" y="201168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1868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274320" y="2331720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Jamsetji Nusserwanji Tata starts a trading company in Bombay — the seed of the Group.</a:t>
            </a:r>
            <a:endParaRPr lang="en-US" sz="1200" b="1" dirty="0"/>
          </a:p>
        </p:txBody>
      </p:sp>
      <p:sp>
        <p:nvSpPr>
          <p:cNvPr id="9" name="Shape 7"/>
          <p:cNvSpPr/>
          <p:nvPr/>
        </p:nvSpPr>
        <p:spPr>
          <a:xfrm>
            <a:off x="2862072" y="3666744"/>
            <a:ext cx="164592" cy="164592"/>
          </a:xfrm>
          <a:prstGeom prst="ellipse">
            <a:avLst/>
          </a:prstGeom>
          <a:solidFill>
            <a:srgbClr val="C9A227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0" name="Shape 8"/>
          <p:cNvSpPr/>
          <p:nvPr/>
        </p:nvSpPr>
        <p:spPr>
          <a:xfrm>
            <a:off x="2944368" y="3749040"/>
            <a:ext cx="0" cy="320040"/>
          </a:xfrm>
          <a:prstGeom prst="line">
            <a:avLst/>
          </a:prstGeom>
          <a:noFill/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1" name="Text 9"/>
          <p:cNvSpPr txBox="1"/>
          <p:nvPr/>
        </p:nvSpPr>
        <p:spPr>
          <a:xfrm>
            <a:off x="2007108" y="406908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1902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2007108" y="4389120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Taj Mahal Palace opens in Mumbai, India’s first luxury hotel.</a:t>
            </a:r>
            <a:endParaRPr lang="en-US" sz="1200" b="1" dirty="0"/>
          </a:p>
        </p:txBody>
      </p:sp>
      <p:sp>
        <p:nvSpPr>
          <p:cNvPr id="13" name="Shape 11"/>
          <p:cNvSpPr/>
          <p:nvPr/>
        </p:nvSpPr>
        <p:spPr>
          <a:xfrm>
            <a:off x="4983480" y="3666744"/>
            <a:ext cx="164592" cy="164592"/>
          </a:xfrm>
          <a:prstGeom prst="ellipse">
            <a:avLst/>
          </a:prstGeom>
          <a:solidFill>
            <a:srgbClr val="C9A227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4" name="Shape 12"/>
          <p:cNvSpPr/>
          <p:nvPr/>
        </p:nvSpPr>
        <p:spPr>
          <a:xfrm>
            <a:off x="5065776" y="3429000"/>
            <a:ext cx="0" cy="320040"/>
          </a:xfrm>
          <a:prstGeom prst="line">
            <a:avLst/>
          </a:prstGeom>
          <a:noFill/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5" name="Text 13"/>
          <p:cNvSpPr txBox="1"/>
          <p:nvPr/>
        </p:nvSpPr>
        <p:spPr>
          <a:xfrm>
            <a:off x="4128516" y="201168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1907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4128516" y="2331720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Iron &amp; Steel Co. (now Tata Steel) — </a:t>
            </a:r>
            <a:r>
              <a:rPr lang="en-US" sz="14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Asia’s</a:t>
            </a:r>
            <a:r>
              <a:rPr lang="en-US" sz="12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first integrated steel plant.</a:t>
            </a:r>
            <a:endParaRPr lang="en-US" sz="1200" b="1" dirty="0"/>
          </a:p>
        </p:txBody>
      </p:sp>
      <p:sp>
        <p:nvSpPr>
          <p:cNvPr id="17" name="Shape 15"/>
          <p:cNvSpPr/>
          <p:nvPr/>
        </p:nvSpPr>
        <p:spPr>
          <a:xfrm>
            <a:off x="7104888" y="3666744"/>
            <a:ext cx="164592" cy="164592"/>
          </a:xfrm>
          <a:prstGeom prst="ellipse">
            <a:avLst/>
          </a:prstGeom>
          <a:solidFill>
            <a:srgbClr val="C9A227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8" name="Shape 16"/>
          <p:cNvSpPr/>
          <p:nvPr/>
        </p:nvSpPr>
        <p:spPr>
          <a:xfrm>
            <a:off x="7187184" y="3749040"/>
            <a:ext cx="0" cy="320040"/>
          </a:xfrm>
          <a:prstGeom prst="line">
            <a:avLst/>
          </a:prstGeom>
          <a:noFill/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9" name="Text 17"/>
          <p:cNvSpPr txBox="1"/>
          <p:nvPr/>
        </p:nvSpPr>
        <p:spPr>
          <a:xfrm>
            <a:off x="6249924" y="406908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1932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6249924" y="4389120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Airlines launched (later nationalised into Air India, 1953).</a:t>
            </a:r>
            <a:endParaRPr lang="en-US" sz="1200" b="1" dirty="0"/>
          </a:p>
        </p:txBody>
      </p:sp>
      <p:sp>
        <p:nvSpPr>
          <p:cNvPr id="21" name="Shape 19"/>
          <p:cNvSpPr/>
          <p:nvPr/>
        </p:nvSpPr>
        <p:spPr>
          <a:xfrm>
            <a:off x="9226296" y="3666744"/>
            <a:ext cx="164592" cy="164592"/>
          </a:xfrm>
          <a:prstGeom prst="ellipse">
            <a:avLst/>
          </a:prstGeom>
          <a:solidFill>
            <a:srgbClr val="C9A227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2" name="Shape 20"/>
          <p:cNvSpPr/>
          <p:nvPr/>
        </p:nvSpPr>
        <p:spPr>
          <a:xfrm>
            <a:off x="9308592" y="3429000"/>
            <a:ext cx="0" cy="320040"/>
          </a:xfrm>
          <a:prstGeom prst="line">
            <a:avLst/>
          </a:prstGeom>
          <a:noFill/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3" name="Text 21"/>
          <p:cNvSpPr txBox="1"/>
          <p:nvPr/>
        </p:nvSpPr>
        <p:spPr>
          <a:xfrm>
            <a:off x="8383524" y="201168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1945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8371332" y="2331720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Engineering (TELCO) founded — today’s Tata Motors.</a:t>
            </a:r>
            <a:endParaRPr lang="en-US" sz="1200" b="1" dirty="0"/>
          </a:p>
        </p:txBody>
      </p:sp>
      <p:sp>
        <p:nvSpPr>
          <p:cNvPr id="25" name="Shape 23"/>
          <p:cNvSpPr/>
          <p:nvPr/>
        </p:nvSpPr>
        <p:spPr>
          <a:xfrm>
            <a:off x="11347704" y="3666744"/>
            <a:ext cx="164592" cy="164592"/>
          </a:xfrm>
          <a:prstGeom prst="ellipse">
            <a:avLst/>
          </a:prstGeom>
          <a:solidFill>
            <a:srgbClr val="C9A227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6" name="Shape 24"/>
          <p:cNvSpPr/>
          <p:nvPr/>
        </p:nvSpPr>
        <p:spPr>
          <a:xfrm>
            <a:off x="11430000" y="3749040"/>
            <a:ext cx="0" cy="320040"/>
          </a:xfrm>
          <a:prstGeom prst="line">
            <a:avLst/>
          </a:prstGeom>
          <a:noFill/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7" name="Text 25"/>
          <p:cNvSpPr txBox="1"/>
          <p:nvPr/>
        </p:nvSpPr>
        <p:spPr>
          <a:xfrm>
            <a:off x="10040112" y="406908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1968</a:t>
            </a:r>
            <a:endParaRPr lang="en-US" sz="1700" dirty="0"/>
          </a:p>
        </p:txBody>
      </p:sp>
      <p:sp>
        <p:nvSpPr>
          <p:cNvPr id="28" name="Text 26"/>
          <p:cNvSpPr txBox="1"/>
          <p:nvPr/>
        </p:nvSpPr>
        <p:spPr>
          <a:xfrm>
            <a:off x="10040112" y="4389120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Consultancy Services (TCS) founded, pioneering Indian IT services.</a:t>
            </a:r>
            <a:endParaRPr lang="en-US" sz="1200" b="1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GROUP — CORPORATE GOVERNANCE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31" name="Rounded Rectangle 30"/>
          <p:cNvSpPr/>
          <p:nvPr/>
        </p:nvSpPr>
        <p:spPr>
          <a:xfrm>
            <a:off x="2039560" y="1775013"/>
            <a:ext cx="1618040" cy="1653988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Rounded Rectangle 31"/>
          <p:cNvSpPr/>
          <p:nvPr/>
        </p:nvSpPr>
        <p:spPr>
          <a:xfrm>
            <a:off x="5827059" y="1775013"/>
            <a:ext cx="1730188" cy="1653987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Rounded Rectangle 32"/>
          <p:cNvSpPr/>
          <p:nvPr/>
        </p:nvSpPr>
        <p:spPr>
          <a:xfrm>
            <a:off x="117842" y="3872124"/>
            <a:ext cx="1777970" cy="1735568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ounded Rectangle 33"/>
          <p:cNvSpPr/>
          <p:nvPr/>
        </p:nvSpPr>
        <p:spPr>
          <a:xfrm>
            <a:off x="4410635" y="3885303"/>
            <a:ext cx="1715845" cy="1634265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Rounded Rectangle 34"/>
          <p:cNvSpPr/>
          <p:nvPr/>
        </p:nvSpPr>
        <p:spPr>
          <a:xfrm>
            <a:off x="8341703" y="3885303"/>
            <a:ext cx="1618712" cy="1658022"/>
          </a:xfrm>
          <a:prstGeom prst="round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Rounded Rectangle 35"/>
          <p:cNvSpPr/>
          <p:nvPr/>
        </p:nvSpPr>
        <p:spPr>
          <a:xfrm>
            <a:off x="9960415" y="1775013"/>
            <a:ext cx="1684737" cy="1653985"/>
          </a:xfrm>
          <a:prstGeom prst="round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8812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tx1">
                    <a:lumMod val="9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Legacy of Governance</a:t>
            </a:r>
            <a:endParaRPr lang="en-US" sz="32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461247"/>
            <a:ext cx="2606040" cy="4823012"/>
          </a:xfrm>
          <a:prstGeom prst="roundRect">
            <a:avLst>
              <a:gd name="adj" fmla="val 3158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5" name="Shape 3"/>
          <p:cNvSpPr/>
          <p:nvPr/>
        </p:nvSpPr>
        <p:spPr>
          <a:xfrm>
            <a:off x="749674" y="1668780"/>
            <a:ext cx="2203972" cy="2203972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/>
        </p:spPr>
        <p:txBody>
          <a:bodyPr/>
          <a:lstStyle/>
          <a:p>
            <a:endParaRPr lang="en-IN"/>
          </a:p>
        </p:txBody>
      </p:sp>
      <p:sp>
        <p:nvSpPr>
          <p:cNvPr id="7" name="Text 5"/>
          <p:cNvSpPr txBox="1"/>
          <p:nvPr/>
        </p:nvSpPr>
        <p:spPr>
          <a:xfrm>
            <a:off x="685800" y="3872753"/>
            <a:ext cx="2331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Jamsetji N. Tata</a:t>
            </a:r>
            <a:endParaRPr lang="en-US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4444701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 •  1868–1904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627581"/>
            <a:ext cx="2606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Laid the founding vision: steel, power, education and hospitality for a self-reliant India.</a:t>
            </a:r>
            <a:endParaRPr lang="en-US" sz="1400" b="1" dirty="0"/>
          </a:p>
        </p:txBody>
      </p:sp>
      <p:sp>
        <p:nvSpPr>
          <p:cNvPr id="10" name="Shape 8"/>
          <p:cNvSpPr/>
          <p:nvPr/>
        </p:nvSpPr>
        <p:spPr>
          <a:xfrm>
            <a:off x="3410712" y="1461247"/>
            <a:ext cx="2606040" cy="4823011"/>
          </a:xfrm>
          <a:prstGeom prst="roundRect">
            <a:avLst>
              <a:gd name="adj" fmla="val 3158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3" name="Text 11"/>
          <p:cNvSpPr txBox="1"/>
          <p:nvPr/>
        </p:nvSpPr>
        <p:spPr>
          <a:xfrm>
            <a:off x="3641374" y="3872753"/>
            <a:ext cx="2331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JRD Tata</a:t>
            </a:r>
            <a:endParaRPr lang="en-US" dirty="0"/>
          </a:p>
        </p:txBody>
      </p:sp>
      <p:sp>
        <p:nvSpPr>
          <p:cNvPr id="14" name="Text 12"/>
          <p:cNvSpPr txBox="1"/>
          <p:nvPr/>
        </p:nvSpPr>
        <p:spPr>
          <a:xfrm>
            <a:off x="3547872" y="4444701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Chairman  •  1938–1991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593592" y="4627581"/>
            <a:ext cx="2240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Longest-serving Chairman; expanded the Group into aviation, chemicals and more.</a:t>
            </a:r>
            <a:endParaRPr lang="en-US" sz="1400" b="1" dirty="0"/>
          </a:p>
        </p:txBody>
      </p:sp>
      <p:sp>
        <p:nvSpPr>
          <p:cNvPr id="16" name="Shape 14"/>
          <p:cNvSpPr/>
          <p:nvPr/>
        </p:nvSpPr>
        <p:spPr>
          <a:xfrm>
            <a:off x="6272784" y="1461247"/>
            <a:ext cx="2606040" cy="4823012"/>
          </a:xfrm>
          <a:prstGeom prst="roundRect">
            <a:avLst>
              <a:gd name="adj" fmla="val 3158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9" name="Text 17"/>
          <p:cNvSpPr txBox="1"/>
          <p:nvPr/>
        </p:nvSpPr>
        <p:spPr>
          <a:xfrm>
            <a:off x="6547104" y="3872752"/>
            <a:ext cx="2331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Ratan N. Tata</a:t>
            </a:r>
            <a:endParaRPr lang="en-US" dirty="0"/>
          </a:p>
        </p:txBody>
      </p:sp>
      <p:sp>
        <p:nvSpPr>
          <p:cNvPr id="20" name="Text 18"/>
          <p:cNvSpPr txBox="1"/>
          <p:nvPr/>
        </p:nvSpPr>
        <p:spPr>
          <a:xfrm>
            <a:off x="6447775" y="4444701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Chairman  •  1991–2012, 2016–17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455664" y="4627581"/>
            <a:ext cx="2240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Modernised and globalised the Group — Tetley, Corus, Jaguar Land Rover.</a:t>
            </a:r>
            <a:endParaRPr lang="en-US" sz="1400" b="1" dirty="0"/>
          </a:p>
        </p:txBody>
      </p:sp>
      <p:sp>
        <p:nvSpPr>
          <p:cNvPr id="22" name="Shape 20"/>
          <p:cNvSpPr/>
          <p:nvPr/>
        </p:nvSpPr>
        <p:spPr>
          <a:xfrm>
            <a:off x="9134856" y="1461247"/>
            <a:ext cx="2606040" cy="4823011"/>
          </a:xfrm>
          <a:prstGeom prst="roundRect">
            <a:avLst>
              <a:gd name="adj" fmla="val 3158"/>
            </a:avLst>
          </a:prstGeom>
          <a:solidFill>
            <a:schemeClr val="accent2">
              <a:lumMod val="75000"/>
            </a:schemeClr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23" name="Shape 21"/>
          <p:cNvSpPr/>
          <p:nvPr/>
        </p:nvSpPr>
        <p:spPr>
          <a:xfrm>
            <a:off x="9354044" y="1668781"/>
            <a:ext cx="2203972" cy="2203972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/>
        </p:spPr>
        <p:txBody>
          <a:bodyPr/>
          <a:lstStyle/>
          <a:p>
            <a:endParaRPr lang="en-IN"/>
          </a:p>
        </p:txBody>
      </p:sp>
      <p:sp>
        <p:nvSpPr>
          <p:cNvPr id="25" name="Text 23"/>
          <p:cNvSpPr txBox="1"/>
          <p:nvPr/>
        </p:nvSpPr>
        <p:spPr>
          <a:xfrm>
            <a:off x="9317736" y="3872753"/>
            <a:ext cx="2331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N. Chandrasekaran</a:t>
            </a:r>
            <a:endParaRPr lang="en-US" dirty="0"/>
          </a:p>
        </p:txBody>
      </p:sp>
      <p:sp>
        <p:nvSpPr>
          <p:cNvPr id="26" name="Text 24"/>
          <p:cNvSpPr txBox="1"/>
          <p:nvPr/>
        </p:nvSpPr>
        <p:spPr>
          <a:xfrm>
            <a:off x="9272016" y="4444701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4C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Chairman  •  2017–present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9317736" y="4627581"/>
            <a:ext cx="2240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D7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non-Parsi, non-family Chairman; driving digital &amp; sustainability transformation.</a:t>
            </a:r>
            <a:endParaRPr lang="en-US" sz="1400" b="1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GROUP — CORPORATE GOVERNANCE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30" name="Shape 3"/>
          <p:cNvSpPr/>
          <p:nvPr/>
        </p:nvSpPr>
        <p:spPr>
          <a:xfrm>
            <a:off x="3705248" y="1668781"/>
            <a:ext cx="2203972" cy="2203972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/>
        </p:spPr>
        <p:txBody>
          <a:bodyPr/>
          <a:lstStyle/>
          <a:p>
            <a:endParaRPr lang="en-IN"/>
          </a:p>
        </p:txBody>
      </p:sp>
      <p:sp>
        <p:nvSpPr>
          <p:cNvPr id="31" name="Shape 3"/>
          <p:cNvSpPr/>
          <p:nvPr/>
        </p:nvSpPr>
        <p:spPr>
          <a:xfrm>
            <a:off x="6511649" y="1668781"/>
            <a:ext cx="2203972" cy="2203972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/>
        </p:spPr>
        <p:txBody>
          <a:bodyPr/>
          <a:lstStyle/>
          <a:p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562356" y="315904"/>
            <a:ext cx="10776204" cy="684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Ownership &amp; Governance Structure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8603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Group’s defining governance feature: Tata Sons, the principal holding company, is majority-owned by philanthropic Tata Trusts. Roughly two-thirds of dividends earned by Tata Sons flow into trusts that fund healthcare, education, arts and rural development — embedding public purpose at the very top of the corporate structure.</a:t>
            </a:r>
            <a:endParaRPr lang="en-US" b="1" dirty="0"/>
          </a:p>
        </p:txBody>
      </p:sp>
      <p:sp>
        <p:nvSpPr>
          <p:cNvPr id="5" name="Shape 3"/>
          <p:cNvSpPr/>
          <p:nvPr/>
        </p:nvSpPr>
        <p:spPr>
          <a:xfrm>
            <a:off x="4626864" y="2421815"/>
            <a:ext cx="2926080" cy="777240"/>
          </a:xfrm>
          <a:prstGeom prst="roundRect">
            <a:avLst>
              <a:gd name="adj" fmla="val 9412"/>
            </a:avLst>
          </a:prstGeom>
          <a:solidFill>
            <a:srgbClr val="0C2340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 txBox="1"/>
          <p:nvPr/>
        </p:nvSpPr>
        <p:spPr>
          <a:xfrm>
            <a:off x="4626864" y="233172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Trusts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~66% ownership • Philanthropy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094476" y="3383280"/>
            <a:ext cx="0" cy="457200"/>
          </a:xfrm>
          <a:prstGeom prst="line">
            <a:avLst/>
          </a:prstGeom>
          <a:noFill/>
          <a:ln w="25400">
            <a:solidFill>
              <a:srgbClr val="D8DEE6"/>
            </a:solidFill>
            <a:prstDash val="solid"/>
            <a:tailEnd type="triangle"/>
          </a:ln>
        </p:spPr>
        <p:txBody>
          <a:bodyPr/>
          <a:lstStyle/>
          <a:p>
            <a:endParaRPr lang="en-IN"/>
          </a:p>
        </p:txBody>
      </p:sp>
      <p:sp>
        <p:nvSpPr>
          <p:cNvPr id="8" name="Shape 6"/>
          <p:cNvSpPr/>
          <p:nvPr/>
        </p:nvSpPr>
        <p:spPr>
          <a:xfrm>
            <a:off x="4626864" y="3401568"/>
            <a:ext cx="2926080" cy="777240"/>
          </a:xfrm>
          <a:prstGeom prst="roundRect">
            <a:avLst>
              <a:gd name="adj" fmla="val 9412"/>
            </a:avLst>
          </a:prstGeom>
          <a:solidFill>
            <a:srgbClr val="3E6B99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9" name="Text 7"/>
          <p:cNvSpPr txBox="1"/>
          <p:nvPr/>
        </p:nvSpPr>
        <p:spPr>
          <a:xfrm>
            <a:off x="4617720" y="3392424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Sons (Pvt. Ltd.)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Principal holding company 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Board of Directors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4476" y="4169664"/>
            <a:ext cx="0" cy="349370"/>
          </a:xfrm>
          <a:prstGeom prst="line">
            <a:avLst/>
          </a:prstGeom>
          <a:noFill/>
          <a:ln w="25400">
            <a:solidFill>
              <a:srgbClr val="D8DEE6"/>
            </a:solidFill>
            <a:prstDash val="solid"/>
            <a:tailEnd type="triangle"/>
          </a:ln>
        </p:spPr>
        <p:txBody>
          <a:bodyPr/>
          <a:lstStyle/>
          <a:p>
            <a:endParaRPr lang="en-IN"/>
          </a:p>
        </p:txBody>
      </p:sp>
      <p:sp>
        <p:nvSpPr>
          <p:cNvPr id="11" name="Shape 9"/>
          <p:cNvSpPr/>
          <p:nvPr/>
        </p:nvSpPr>
        <p:spPr>
          <a:xfrm>
            <a:off x="1408176" y="4261104"/>
            <a:ext cx="0" cy="271732"/>
          </a:xfrm>
          <a:prstGeom prst="line">
            <a:avLst/>
          </a:prstGeom>
          <a:noFill/>
          <a:ln w="1905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2" name="Shape 10"/>
          <p:cNvSpPr/>
          <p:nvPr/>
        </p:nvSpPr>
        <p:spPr>
          <a:xfrm>
            <a:off x="562356" y="4581144"/>
            <a:ext cx="1691640" cy="481354"/>
          </a:xfrm>
          <a:prstGeom prst="roundRect">
            <a:avLst>
              <a:gd name="adj" fmla="val 9677"/>
            </a:avLst>
          </a:prstGeom>
          <a:solidFill>
            <a:srgbClr val="F3F5F8"/>
          </a:solidFill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3" name="Text 11"/>
          <p:cNvSpPr txBox="1"/>
          <p:nvPr/>
        </p:nvSpPr>
        <p:spPr>
          <a:xfrm>
            <a:off x="562356" y="4581144"/>
            <a:ext cx="1691632" cy="481354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Steel</a:t>
            </a: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3282696" y="4261104"/>
            <a:ext cx="0" cy="271732"/>
          </a:xfrm>
          <a:prstGeom prst="line">
            <a:avLst/>
          </a:prstGeom>
          <a:noFill/>
          <a:ln w="1905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5" name="Shape 13"/>
          <p:cNvSpPr/>
          <p:nvPr/>
        </p:nvSpPr>
        <p:spPr>
          <a:xfrm>
            <a:off x="2436876" y="4581144"/>
            <a:ext cx="1691640" cy="481354"/>
          </a:xfrm>
          <a:prstGeom prst="roundRect">
            <a:avLst>
              <a:gd name="adj" fmla="val 9677"/>
            </a:avLst>
          </a:prstGeom>
          <a:solidFill>
            <a:srgbClr val="F3F5F8"/>
          </a:solidFill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6" name="Text 14"/>
          <p:cNvSpPr txBox="1"/>
          <p:nvPr/>
        </p:nvSpPr>
        <p:spPr>
          <a:xfrm>
            <a:off x="2436876" y="4581144"/>
            <a:ext cx="1691640" cy="481354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Motors</a:t>
            </a: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5157216" y="4261104"/>
            <a:ext cx="0" cy="271732"/>
          </a:xfrm>
          <a:prstGeom prst="line">
            <a:avLst/>
          </a:prstGeom>
          <a:noFill/>
          <a:ln w="1905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8" name="Shape 16"/>
          <p:cNvSpPr/>
          <p:nvPr/>
        </p:nvSpPr>
        <p:spPr>
          <a:xfrm>
            <a:off x="4311396" y="4581144"/>
            <a:ext cx="1691640" cy="481354"/>
          </a:xfrm>
          <a:prstGeom prst="roundRect">
            <a:avLst>
              <a:gd name="adj" fmla="val 9677"/>
            </a:avLst>
          </a:prstGeom>
          <a:solidFill>
            <a:srgbClr val="F3F5F8"/>
          </a:solidFill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9" name="Text 17"/>
          <p:cNvSpPr txBox="1"/>
          <p:nvPr/>
        </p:nvSpPr>
        <p:spPr>
          <a:xfrm>
            <a:off x="4311396" y="4581144"/>
            <a:ext cx="1691640" cy="481354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TCS</a:t>
            </a: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7031736" y="4261104"/>
            <a:ext cx="0" cy="271732"/>
          </a:xfrm>
          <a:prstGeom prst="line">
            <a:avLst/>
          </a:prstGeom>
          <a:noFill/>
          <a:ln w="1905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1" name="Shape 19"/>
          <p:cNvSpPr/>
          <p:nvPr/>
        </p:nvSpPr>
        <p:spPr>
          <a:xfrm>
            <a:off x="6185916" y="4581144"/>
            <a:ext cx="1691640" cy="481354"/>
          </a:xfrm>
          <a:prstGeom prst="roundRect">
            <a:avLst>
              <a:gd name="adj" fmla="val 9677"/>
            </a:avLst>
          </a:prstGeom>
          <a:solidFill>
            <a:srgbClr val="F3F5F8"/>
          </a:solidFill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2" name="Text 20"/>
          <p:cNvSpPr txBox="1"/>
          <p:nvPr/>
        </p:nvSpPr>
        <p:spPr>
          <a:xfrm>
            <a:off x="6185916" y="4581144"/>
            <a:ext cx="1691640" cy="481354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Power</a:t>
            </a:r>
            <a:endParaRPr lang="en-US" dirty="0"/>
          </a:p>
        </p:txBody>
      </p:sp>
      <p:sp>
        <p:nvSpPr>
          <p:cNvPr id="23" name="Shape 21"/>
          <p:cNvSpPr/>
          <p:nvPr/>
        </p:nvSpPr>
        <p:spPr>
          <a:xfrm>
            <a:off x="8906256" y="4261104"/>
            <a:ext cx="0" cy="271732"/>
          </a:xfrm>
          <a:prstGeom prst="line">
            <a:avLst/>
          </a:prstGeom>
          <a:noFill/>
          <a:ln w="1905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4" name="Shape 22"/>
          <p:cNvSpPr/>
          <p:nvPr/>
        </p:nvSpPr>
        <p:spPr>
          <a:xfrm>
            <a:off x="8060436" y="4581144"/>
            <a:ext cx="1691640" cy="481354"/>
          </a:xfrm>
          <a:prstGeom prst="roundRect">
            <a:avLst>
              <a:gd name="adj" fmla="val 9677"/>
            </a:avLst>
          </a:prstGeom>
          <a:solidFill>
            <a:srgbClr val="F3F5F8"/>
          </a:solidFill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5" name="Text 23"/>
          <p:cNvSpPr txBox="1"/>
          <p:nvPr/>
        </p:nvSpPr>
        <p:spPr>
          <a:xfrm>
            <a:off x="8060436" y="4581144"/>
            <a:ext cx="1691640" cy="481354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Titan</a:t>
            </a:r>
            <a:endParaRPr lang="en-US" dirty="0"/>
          </a:p>
        </p:txBody>
      </p:sp>
      <p:sp>
        <p:nvSpPr>
          <p:cNvPr id="26" name="Shape 24"/>
          <p:cNvSpPr/>
          <p:nvPr/>
        </p:nvSpPr>
        <p:spPr>
          <a:xfrm>
            <a:off x="10780776" y="4261104"/>
            <a:ext cx="0" cy="271732"/>
          </a:xfrm>
          <a:prstGeom prst="line">
            <a:avLst/>
          </a:prstGeom>
          <a:noFill/>
          <a:ln w="1905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7" name="Shape 25"/>
          <p:cNvSpPr/>
          <p:nvPr/>
        </p:nvSpPr>
        <p:spPr>
          <a:xfrm>
            <a:off x="9934956" y="4581144"/>
            <a:ext cx="1691640" cy="481354"/>
          </a:xfrm>
          <a:prstGeom prst="roundRect">
            <a:avLst>
              <a:gd name="adj" fmla="val 9677"/>
            </a:avLst>
          </a:prstGeom>
          <a:solidFill>
            <a:srgbClr val="F3F5F8"/>
          </a:solidFill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8" name="Text 26"/>
          <p:cNvSpPr txBox="1"/>
          <p:nvPr/>
        </p:nvSpPr>
        <p:spPr>
          <a:xfrm>
            <a:off x="9934956" y="4581144"/>
            <a:ext cx="1691640" cy="481354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Indian Hotels</a:t>
            </a:r>
            <a:endParaRPr lang="en-US" dirty="0"/>
          </a:p>
        </p:txBody>
      </p:sp>
      <p:sp>
        <p:nvSpPr>
          <p:cNvPr id="29" name="Text 27"/>
          <p:cNvSpPr txBox="1"/>
          <p:nvPr/>
        </p:nvSpPr>
        <p:spPr>
          <a:xfrm>
            <a:off x="0" y="6487754"/>
            <a:ext cx="1218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i="1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...and 25+ </a:t>
            </a:r>
            <a:r>
              <a:rPr lang="en-US" b="1" i="1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</a:t>
            </a:r>
            <a:r>
              <a:rPr lang="en-US" sz="1200" b="1" i="1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operating companies across the Group</a:t>
            </a:r>
            <a:endParaRPr lang="en-US" sz="1200" b="1" dirty="0"/>
          </a:p>
        </p:txBody>
      </p:sp>
      <p:sp>
        <p:nvSpPr>
          <p:cNvPr id="30" name="Text 28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GROUP — CORPORATE GOVERNANCE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EB2B8E0-67A0-C34E-E5BF-1D8B92AF84A9}"/>
              </a:ext>
            </a:extLst>
          </p:cNvPr>
          <p:cNvSpPr/>
          <p:nvPr/>
        </p:nvSpPr>
        <p:spPr>
          <a:xfrm>
            <a:off x="562356" y="5062498"/>
            <a:ext cx="1691640" cy="1425256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D9D832E-24C2-68DA-D535-CFF661F34182}"/>
              </a:ext>
            </a:extLst>
          </p:cNvPr>
          <p:cNvSpPr/>
          <p:nvPr/>
        </p:nvSpPr>
        <p:spPr>
          <a:xfrm>
            <a:off x="2423160" y="5062498"/>
            <a:ext cx="1691640" cy="1425256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70739549-543D-2B10-A1DC-64D7693EBD4D}"/>
              </a:ext>
            </a:extLst>
          </p:cNvPr>
          <p:cNvSpPr/>
          <p:nvPr/>
        </p:nvSpPr>
        <p:spPr>
          <a:xfrm>
            <a:off x="4311396" y="5069399"/>
            <a:ext cx="1691640" cy="142525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D862B2AB-B6AA-DCCE-DB1B-4D5613048818}"/>
              </a:ext>
            </a:extLst>
          </p:cNvPr>
          <p:cNvSpPr/>
          <p:nvPr/>
        </p:nvSpPr>
        <p:spPr>
          <a:xfrm>
            <a:off x="6156960" y="5076300"/>
            <a:ext cx="1691640" cy="1425256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5174FE37-B700-06F1-42DD-805490A1B7AC}"/>
              </a:ext>
            </a:extLst>
          </p:cNvPr>
          <p:cNvSpPr/>
          <p:nvPr/>
        </p:nvSpPr>
        <p:spPr>
          <a:xfrm>
            <a:off x="8077200" y="5076300"/>
            <a:ext cx="1674876" cy="1425256"/>
          </a:xfrm>
          <a:prstGeom prst="round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A5821886-5111-15B2-36C5-615D383F9AE3}"/>
              </a:ext>
            </a:extLst>
          </p:cNvPr>
          <p:cNvSpPr/>
          <p:nvPr/>
        </p:nvSpPr>
        <p:spPr>
          <a:xfrm>
            <a:off x="9921240" y="5055597"/>
            <a:ext cx="1691640" cy="1425256"/>
          </a:xfrm>
          <a:prstGeom prst="round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OF CONDUCT</a:t>
            </a:r>
            <a:endParaRPr lang="en-US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Governance Policies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48640" y="1794510"/>
            <a:ext cx="365760" cy="365760"/>
          </a:xfrm>
          <a:prstGeom prst="ellipse">
            <a:avLst/>
          </a:prstGeom>
          <a:solidFill>
            <a:srgbClr val="3E6B99"/>
          </a:solidFill>
          <a:ln/>
        </p:spPr>
        <p:txBody>
          <a:bodyPr/>
          <a:lstStyle/>
          <a:p>
            <a:endParaRPr lang="en-IN" sz="2800" b="1"/>
          </a:p>
        </p:txBody>
      </p:sp>
      <p:sp>
        <p:nvSpPr>
          <p:cNvPr id="5" name="Text 3"/>
          <p:cNvSpPr txBox="1"/>
          <p:nvPr/>
        </p:nvSpPr>
        <p:spPr>
          <a:xfrm>
            <a:off x="502920" y="179451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b="1" dirty="0"/>
          </a:p>
        </p:txBody>
      </p:sp>
      <p:sp>
        <p:nvSpPr>
          <p:cNvPr id="6" name="Text 4"/>
          <p:cNvSpPr txBox="1"/>
          <p:nvPr/>
        </p:nvSpPr>
        <p:spPr>
          <a:xfrm>
            <a:off x="1078992" y="1721358"/>
            <a:ext cx="4910328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Code of Conduct — the ethical charter binding every employee and company.</a:t>
            </a:r>
            <a:endParaRPr lang="en-US" sz="2000" b="1" dirty="0"/>
          </a:p>
        </p:txBody>
      </p:sp>
      <p:sp>
        <p:nvSpPr>
          <p:cNvPr id="7" name="Shape 5"/>
          <p:cNvSpPr/>
          <p:nvPr/>
        </p:nvSpPr>
        <p:spPr>
          <a:xfrm>
            <a:off x="548640" y="2935224"/>
            <a:ext cx="365760" cy="365760"/>
          </a:xfrm>
          <a:prstGeom prst="ellipse">
            <a:avLst/>
          </a:prstGeom>
          <a:solidFill>
            <a:srgbClr val="3E6B99"/>
          </a:solidFill>
          <a:ln/>
        </p:spPr>
        <p:txBody>
          <a:bodyPr/>
          <a:lstStyle/>
          <a:p>
            <a:endParaRPr lang="en-IN" sz="2800" b="1"/>
          </a:p>
        </p:txBody>
      </p:sp>
      <p:sp>
        <p:nvSpPr>
          <p:cNvPr id="8" name="Text 6"/>
          <p:cNvSpPr txBox="1"/>
          <p:nvPr/>
        </p:nvSpPr>
        <p:spPr>
          <a:xfrm>
            <a:off x="502920" y="293522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b="1" dirty="0"/>
          </a:p>
        </p:txBody>
      </p:sp>
      <p:sp>
        <p:nvSpPr>
          <p:cNvPr id="9" name="Text 7"/>
          <p:cNvSpPr txBox="1"/>
          <p:nvPr/>
        </p:nvSpPr>
        <p:spPr>
          <a:xfrm>
            <a:off x="1078992" y="2862072"/>
            <a:ext cx="49103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Whistleblower / Vigil Mechanism Policy for reporting concerns safely.</a:t>
            </a:r>
            <a:endParaRPr lang="en-US" sz="2000" b="1" dirty="0"/>
          </a:p>
        </p:txBody>
      </p:sp>
      <p:sp>
        <p:nvSpPr>
          <p:cNvPr id="10" name="Shape 8"/>
          <p:cNvSpPr/>
          <p:nvPr/>
        </p:nvSpPr>
        <p:spPr>
          <a:xfrm>
            <a:off x="548640" y="4089654"/>
            <a:ext cx="365760" cy="365760"/>
          </a:xfrm>
          <a:prstGeom prst="ellipse">
            <a:avLst/>
          </a:prstGeom>
          <a:solidFill>
            <a:srgbClr val="3E6B99"/>
          </a:solidFill>
          <a:ln/>
        </p:spPr>
        <p:txBody>
          <a:bodyPr/>
          <a:lstStyle/>
          <a:p>
            <a:endParaRPr lang="en-IN" sz="2800" b="1"/>
          </a:p>
        </p:txBody>
      </p:sp>
      <p:sp>
        <p:nvSpPr>
          <p:cNvPr id="11" name="Text 9"/>
          <p:cNvSpPr txBox="1"/>
          <p:nvPr/>
        </p:nvSpPr>
        <p:spPr>
          <a:xfrm>
            <a:off x="502920" y="408965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b="1" dirty="0"/>
          </a:p>
        </p:txBody>
      </p:sp>
      <p:sp>
        <p:nvSpPr>
          <p:cNvPr id="12" name="Text 10"/>
          <p:cNvSpPr txBox="1"/>
          <p:nvPr/>
        </p:nvSpPr>
        <p:spPr>
          <a:xfrm>
            <a:off x="1078992" y="4016502"/>
            <a:ext cx="49103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CSR Policy — statutory 2% of average net profit directed to social programmes.</a:t>
            </a:r>
            <a:endParaRPr lang="en-US" sz="2000" b="1" dirty="0"/>
          </a:p>
        </p:txBody>
      </p:sp>
      <p:sp>
        <p:nvSpPr>
          <p:cNvPr id="13" name="Shape 11"/>
          <p:cNvSpPr/>
          <p:nvPr/>
        </p:nvSpPr>
        <p:spPr>
          <a:xfrm>
            <a:off x="548640" y="5385816"/>
            <a:ext cx="365760" cy="365760"/>
          </a:xfrm>
          <a:prstGeom prst="ellipse">
            <a:avLst/>
          </a:prstGeom>
          <a:solidFill>
            <a:srgbClr val="3E6B99"/>
          </a:solidFill>
          <a:ln/>
        </p:spPr>
        <p:txBody>
          <a:bodyPr/>
          <a:lstStyle/>
          <a:p>
            <a:endParaRPr lang="en-IN" sz="2800" b="1"/>
          </a:p>
        </p:txBody>
      </p:sp>
      <p:sp>
        <p:nvSpPr>
          <p:cNvPr id="14" name="Text 12"/>
          <p:cNvSpPr txBox="1"/>
          <p:nvPr/>
        </p:nvSpPr>
        <p:spPr>
          <a:xfrm>
            <a:off x="502920" y="538581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b="1" dirty="0"/>
          </a:p>
        </p:txBody>
      </p:sp>
      <p:sp>
        <p:nvSpPr>
          <p:cNvPr id="15" name="Text 13"/>
          <p:cNvSpPr txBox="1"/>
          <p:nvPr/>
        </p:nvSpPr>
        <p:spPr>
          <a:xfrm>
            <a:off x="1078992" y="5312664"/>
            <a:ext cx="49103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Related Party Transaction Policy ensuring arm’s-length group dealings.</a:t>
            </a:r>
            <a:endParaRPr lang="en-US" sz="2000" b="1" dirty="0"/>
          </a:p>
        </p:txBody>
      </p:sp>
      <p:sp>
        <p:nvSpPr>
          <p:cNvPr id="16" name="Shape 14"/>
          <p:cNvSpPr/>
          <p:nvPr/>
        </p:nvSpPr>
        <p:spPr>
          <a:xfrm>
            <a:off x="6309360" y="1794510"/>
            <a:ext cx="365760" cy="365760"/>
          </a:xfrm>
          <a:prstGeom prst="ellipse">
            <a:avLst/>
          </a:prstGeom>
          <a:solidFill>
            <a:srgbClr val="3E6B99"/>
          </a:solidFill>
          <a:ln/>
        </p:spPr>
        <p:txBody>
          <a:bodyPr/>
          <a:lstStyle/>
          <a:p>
            <a:endParaRPr lang="en-IN" sz="2800" b="1"/>
          </a:p>
        </p:txBody>
      </p:sp>
      <p:sp>
        <p:nvSpPr>
          <p:cNvPr id="17" name="Text 15"/>
          <p:cNvSpPr txBox="1"/>
          <p:nvPr/>
        </p:nvSpPr>
        <p:spPr>
          <a:xfrm>
            <a:off x="6263640" y="179451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b="1" dirty="0"/>
          </a:p>
        </p:txBody>
      </p:sp>
      <p:sp>
        <p:nvSpPr>
          <p:cNvPr id="18" name="Text 16"/>
          <p:cNvSpPr txBox="1"/>
          <p:nvPr/>
        </p:nvSpPr>
        <p:spPr>
          <a:xfrm>
            <a:off x="6839712" y="1721358"/>
            <a:ext cx="49103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Anti-Bribery &amp; Anti-Corruption Policy aligned to global standards.</a:t>
            </a:r>
            <a:endParaRPr lang="en-US" sz="2000" b="1" dirty="0"/>
          </a:p>
        </p:txBody>
      </p:sp>
      <p:sp>
        <p:nvSpPr>
          <p:cNvPr id="19" name="Shape 17"/>
          <p:cNvSpPr/>
          <p:nvPr/>
        </p:nvSpPr>
        <p:spPr>
          <a:xfrm>
            <a:off x="6309360" y="2935224"/>
            <a:ext cx="365760" cy="365760"/>
          </a:xfrm>
          <a:prstGeom prst="ellipse">
            <a:avLst/>
          </a:prstGeom>
          <a:solidFill>
            <a:srgbClr val="3E6B99"/>
          </a:solidFill>
          <a:ln/>
        </p:spPr>
        <p:txBody>
          <a:bodyPr/>
          <a:lstStyle/>
          <a:p>
            <a:endParaRPr lang="en-IN" sz="2800" b="1"/>
          </a:p>
        </p:txBody>
      </p:sp>
      <p:sp>
        <p:nvSpPr>
          <p:cNvPr id="20" name="Text 18"/>
          <p:cNvSpPr txBox="1"/>
          <p:nvPr/>
        </p:nvSpPr>
        <p:spPr>
          <a:xfrm>
            <a:off x="6263640" y="293522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b="1" dirty="0"/>
          </a:p>
        </p:txBody>
      </p:sp>
      <p:sp>
        <p:nvSpPr>
          <p:cNvPr id="21" name="Text 19"/>
          <p:cNvSpPr txBox="1"/>
          <p:nvPr/>
        </p:nvSpPr>
        <p:spPr>
          <a:xfrm>
            <a:off x="6839712" y="2862072"/>
            <a:ext cx="49103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Prevention of Sexual Harassment (POSH) Policy.</a:t>
            </a:r>
            <a:endParaRPr lang="en-US" sz="2000" b="1" dirty="0"/>
          </a:p>
        </p:txBody>
      </p:sp>
      <p:sp>
        <p:nvSpPr>
          <p:cNvPr id="22" name="Shape 20"/>
          <p:cNvSpPr/>
          <p:nvPr/>
        </p:nvSpPr>
        <p:spPr>
          <a:xfrm>
            <a:off x="6309360" y="4089654"/>
            <a:ext cx="365760" cy="365760"/>
          </a:xfrm>
          <a:prstGeom prst="ellipse">
            <a:avLst/>
          </a:prstGeom>
          <a:solidFill>
            <a:srgbClr val="3E6B99"/>
          </a:solidFill>
          <a:ln/>
        </p:spPr>
        <p:txBody>
          <a:bodyPr/>
          <a:lstStyle/>
          <a:p>
            <a:endParaRPr lang="en-IN" sz="2800" b="1"/>
          </a:p>
        </p:txBody>
      </p:sp>
      <p:sp>
        <p:nvSpPr>
          <p:cNvPr id="23" name="Text 21"/>
          <p:cNvSpPr txBox="1"/>
          <p:nvPr/>
        </p:nvSpPr>
        <p:spPr>
          <a:xfrm>
            <a:off x="6263640" y="408965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b="1" dirty="0"/>
          </a:p>
        </p:txBody>
      </p:sp>
      <p:sp>
        <p:nvSpPr>
          <p:cNvPr id="24" name="Text 22"/>
          <p:cNvSpPr txBox="1"/>
          <p:nvPr/>
        </p:nvSpPr>
        <p:spPr>
          <a:xfrm>
            <a:off x="6839712" y="4016502"/>
            <a:ext cx="49103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 Policy covering financial, cyber &amp; reputational risk.</a:t>
            </a:r>
            <a:endParaRPr lang="en-US" sz="2000" b="1" dirty="0"/>
          </a:p>
        </p:txBody>
      </p:sp>
      <p:sp>
        <p:nvSpPr>
          <p:cNvPr id="25" name="Shape 23"/>
          <p:cNvSpPr/>
          <p:nvPr/>
        </p:nvSpPr>
        <p:spPr>
          <a:xfrm>
            <a:off x="6309360" y="5385816"/>
            <a:ext cx="365760" cy="365760"/>
          </a:xfrm>
          <a:prstGeom prst="ellipse">
            <a:avLst/>
          </a:prstGeom>
          <a:solidFill>
            <a:srgbClr val="3E6B99"/>
          </a:solidFill>
          <a:ln/>
        </p:spPr>
        <p:txBody>
          <a:bodyPr/>
          <a:lstStyle/>
          <a:p>
            <a:endParaRPr lang="en-IN" sz="2800" b="1"/>
          </a:p>
        </p:txBody>
      </p:sp>
      <p:sp>
        <p:nvSpPr>
          <p:cNvPr id="26" name="Text 24"/>
          <p:cNvSpPr txBox="1"/>
          <p:nvPr/>
        </p:nvSpPr>
        <p:spPr>
          <a:xfrm>
            <a:off x="6263640" y="538581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b="1" dirty="0"/>
          </a:p>
        </p:txBody>
      </p:sp>
      <p:sp>
        <p:nvSpPr>
          <p:cNvPr id="27" name="Text 25"/>
          <p:cNvSpPr txBox="1"/>
          <p:nvPr/>
        </p:nvSpPr>
        <p:spPr>
          <a:xfrm>
            <a:off x="6839712" y="5312664"/>
            <a:ext cx="49103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 Diversity &amp; Data Privacy policies across listed entities.</a:t>
            </a:r>
            <a:endParaRPr lang="en-US" sz="2000" b="1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GROUP — CORPORATE GOVERNANCE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OVERSIGHT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Board &amp; Governance Framework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48640" y="1719072"/>
            <a:ext cx="457200" cy="457200"/>
          </a:xfrm>
          <a:prstGeom prst="ellipse">
            <a:avLst/>
          </a:prstGeom>
          <a:solidFill>
            <a:srgbClr val="3E6B99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5" name="Text 3"/>
          <p:cNvSpPr txBox="1"/>
          <p:nvPr/>
        </p:nvSpPr>
        <p:spPr>
          <a:xfrm>
            <a:off x="502920" y="1719072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1188720" y="160020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Board Composition</a:t>
            </a:r>
            <a:endParaRPr lang="en-US" sz="2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1188720" y="1929384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Sons’ board blends family-legacy trustees, professional directors and independent members.</a:t>
            </a:r>
            <a:endParaRPr lang="en-US" sz="16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548640" y="3381690"/>
            <a:ext cx="457200" cy="457200"/>
          </a:xfrm>
          <a:prstGeom prst="ellipse">
            <a:avLst/>
          </a:prstGeom>
          <a:solidFill>
            <a:srgbClr val="3E6B99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9" name="Text 7"/>
          <p:cNvSpPr txBox="1"/>
          <p:nvPr/>
        </p:nvSpPr>
        <p:spPr>
          <a:xfrm>
            <a:off x="502920" y="3389046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88720" y="3150108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Independent Directors</a:t>
            </a:r>
            <a:endParaRPr lang="en-US" sz="2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1188720" y="3479292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Listed Group companies maintain a majority of independent directors on their boards, per SEBI norms.</a:t>
            </a:r>
            <a:endParaRPr lang="en-US" sz="16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48640" y="4872162"/>
            <a:ext cx="457200" cy="457200"/>
          </a:xfrm>
          <a:prstGeom prst="ellipse">
            <a:avLst/>
          </a:prstGeom>
          <a:solidFill>
            <a:srgbClr val="3E6B99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3" name="Text 11"/>
          <p:cNvSpPr txBox="1"/>
          <p:nvPr/>
        </p:nvSpPr>
        <p:spPr>
          <a:xfrm>
            <a:off x="502920" y="4877132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4697136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Audit Committee</a:t>
            </a:r>
            <a:endParaRPr lang="en-US" sz="2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1188720" y="5026320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Oversees financial reporting, internal controls and statutory/internal audit findings.</a:t>
            </a:r>
            <a:endParaRPr lang="en-US" sz="16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309360" y="1719072"/>
            <a:ext cx="457200" cy="457200"/>
          </a:xfrm>
          <a:prstGeom prst="ellipse">
            <a:avLst/>
          </a:prstGeom>
          <a:solidFill>
            <a:srgbClr val="3E6B99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7" name="Text 15"/>
          <p:cNvSpPr txBox="1"/>
          <p:nvPr/>
        </p:nvSpPr>
        <p:spPr>
          <a:xfrm>
            <a:off x="6263640" y="1719072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949440" y="160020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Nomination &amp; Remuneration Committee</a:t>
            </a:r>
            <a:endParaRPr lang="en-US" sz="2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6949440" y="1929384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Governs director appointments, succession planning and executive compensation.</a:t>
            </a:r>
            <a:endParaRPr lang="en-US" sz="16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309360" y="3381690"/>
            <a:ext cx="457200" cy="457200"/>
          </a:xfrm>
          <a:prstGeom prst="ellipse">
            <a:avLst/>
          </a:prstGeom>
          <a:solidFill>
            <a:srgbClr val="3E6B99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21" name="Text 19"/>
          <p:cNvSpPr txBox="1"/>
          <p:nvPr/>
        </p:nvSpPr>
        <p:spPr>
          <a:xfrm>
            <a:off x="6263640" y="3369564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6949440" y="3150108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CSR Committee</a:t>
            </a:r>
            <a:endParaRPr lang="en-US" sz="2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6949440" y="3479292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Mandated under the Companies Act, 2013 to monitor social-impact spending and programmes.</a:t>
            </a:r>
            <a:endParaRPr lang="en-US" sz="16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309360" y="4872162"/>
            <a:ext cx="457200" cy="457200"/>
          </a:xfrm>
          <a:prstGeom prst="ellipse">
            <a:avLst/>
          </a:prstGeom>
          <a:solidFill>
            <a:srgbClr val="3E6B99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25" name="Text 23"/>
          <p:cNvSpPr txBox="1"/>
          <p:nvPr/>
        </p:nvSpPr>
        <p:spPr>
          <a:xfrm>
            <a:off x="6263640" y="4877132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6949440" y="4697136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Risk Management Committee</a:t>
            </a:r>
            <a:endParaRPr lang="en-US" sz="2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Text 25"/>
          <p:cNvSpPr txBox="1"/>
          <p:nvPr/>
        </p:nvSpPr>
        <p:spPr>
          <a:xfrm>
            <a:off x="6949440" y="5026320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Reviews enterprise risk — financial, cyber, geopolitical and reputational.</a:t>
            </a:r>
            <a:endParaRPr lang="en-US" sz="16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8" name="Text 26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GROUP — CORPORATE GOVERNANCE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Companies of the Tata Group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2697480" cy="1234440"/>
          </a:xfrm>
          <a:prstGeom prst="roundRect">
            <a:avLst>
              <a:gd name="adj" fmla="val 5926"/>
            </a:avLst>
          </a:prstGeom>
          <a:solidFill>
            <a:srgbClr val="0C2340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5" name="Text 3"/>
          <p:cNvSpPr txBox="1"/>
          <p:nvPr/>
        </p:nvSpPr>
        <p:spPr>
          <a:xfrm>
            <a:off x="713232" y="1691640"/>
            <a:ext cx="2368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Tata Consultancy Services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713232" y="2331720"/>
            <a:ext cx="2368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4C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Technology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429000" y="1554480"/>
            <a:ext cx="2697480" cy="1234440"/>
          </a:xfrm>
          <a:prstGeom prst="roundRect">
            <a:avLst>
              <a:gd name="adj" fmla="val 5926"/>
            </a:avLst>
          </a:prstGeom>
          <a:solidFill>
            <a:srgbClr val="F3F5F8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8" name="Text 6"/>
          <p:cNvSpPr txBox="1"/>
          <p:nvPr/>
        </p:nvSpPr>
        <p:spPr>
          <a:xfrm>
            <a:off x="3593592" y="1691640"/>
            <a:ext cx="2368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Tata Motors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3593592" y="2331720"/>
            <a:ext cx="2368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Automotive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309360" y="1554480"/>
            <a:ext cx="2697480" cy="1234440"/>
          </a:xfrm>
          <a:prstGeom prst="roundRect">
            <a:avLst>
              <a:gd name="adj" fmla="val 5926"/>
            </a:avLst>
          </a:prstGeom>
          <a:solidFill>
            <a:srgbClr val="F3F5F8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1" name="Text 9"/>
          <p:cNvSpPr txBox="1"/>
          <p:nvPr/>
        </p:nvSpPr>
        <p:spPr>
          <a:xfrm>
            <a:off x="6473952" y="1691640"/>
            <a:ext cx="2368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Tata Steel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6473952" y="2331720"/>
            <a:ext cx="2368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Steel &amp; Metals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9189720" y="1554480"/>
            <a:ext cx="2697480" cy="1234440"/>
          </a:xfrm>
          <a:prstGeom prst="roundRect">
            <a:avLst>
              <a:gd name="adj" fmla="val 5926"/>
            </a:avLst>
          </a:prstGeom>
          <a:solidFill>
            <a:srgbClr val="F3F5F8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4" name="Text 12"/>
          <p:cNvSpPr txBox="1"/>
          <p:nvPr/>
        </p:nvSpPr>
        <p:spPr>
          <a:xfrm>
            <a:off x="9354312" y="1691640"/>
            <a:ext cx="2368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Tata Power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9354312" y="2331720"/>
            <a:ext cx="2368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48640" y="2971800"/>
            <a:ext cx="2697480" cy="1234440"/>
          </a:xfrm>
          <a:prstGeom prst="roundRect">
            <a:avLst>
              <a:gd name="adj" fmla="val 5926"/>
            </a:avLst>
          </a:prstGeom>
          <a:solidFill>
            <a:srgbClr val="F3F5F8"/>
          </a:solidFill>
          <a:ln/>
        </p:spPr>
        <p:txBody>
          <a:bodyPr/>
          <a:lstStyle/>
          <a:p>
            <a:endParaRPr lang="en-IN" sz="3200"/>
          </a:p>
        </p:txBody>
      </p:sp>
      <p:sp>
        <p:nvSpPr>
          <p:cNvPr id="17" name="Text 15"/>
          <p:cNvSpPr txBox="1"/>
          <p:nvPr/>
        </p:nvSpPr>
        <p:spPr>
          <a:xfrm>
            <a:off x="713232" y="3108960"/>
            <a:ext cx="2368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Titan Company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713232" y="3749040"/>
            <a:ext cx="2368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Consumer / Lifestyle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429000" y="2971800"/>
            <a:ext cx="2697480" cy="1234440"/>
          </a:xfrm>
          <a:prstGeom prst="roundRect">
            <a:avLst>
              <a:gd name="adj" fmla="val 5926"/>
            </a:avLst>
          </a:prstGeom>
          <a:solidFill>
            <a:srgbClr val="F3F5F8"/>
          </a:solidFill>
          <a:ln/>
        </p:spPr>
        <p:txBody>
          <a:bodyPr/>
          <a:lstStyle/>
          <a:p>
            <a:endParaRPr lang="en-IN" sz="3200"/>
          </a:p>
        </p:txBody>
      </p:sp>
      <p:sp>
        <p:nvSpPr>
          <p:cNvPr id="20" name="Text 18"/>
          <p:cNvSpPr txBox="1"/>
          <p:nvPr/>
        </p:nvSpPr>
        <p:spPr>
          <a:xfrm>
            <a:off x="3593592" y="3108960"/>
            <a:ext cx="2368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Tata Chemicals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3593592" y="3749040"/>
            <a:ext cx="2368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Chemicals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309360" y="2971800"/>
            <a:ext cx="2697480" cy="1234440"/>
          </a:xfrm>
          <a:prstGeom prst="roundRect">
            <a:avLst>
              <a:gd name="adj" fmla="val 5926"/>
            </a:avLst>
          </a:prstGeom>
          <a:solidFill>
            <a:srgbClr val="F3F5F8"/>
          </a:solidFill>
          <a:ln/>
        </p:spPr>
        <p:txBody>
          <a:bodyPr/>
          <a:lstStyle/>
          <a:p>
            <a:endParaRPr lang="en-IN" sz="3200"/>
          </a:p>
        </p:txBody>
      </p:sp>
      <p:sp>
        <p:nvSpPr>
          <p:cNvPr id="23" name="Text 21"/>
          <p:cNvSpPr txBox="1"/>
          <p:nvPr/>
        </p:nvSpPr>
        <p:spPr>
          <a:xfrm>
            <a:off x="6473952" y="3108960"/>
            <a:ext cx="2368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Indian Hotels (Taj)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6473952" y="3749040"/>
            <a:ext cx="2368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Hospitality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9189720" y="2971800"/>
            <a:ext cx="2697480" cy="1234440"/>
          </a:xfrm>
          <a:prstGeom prst="roundRect">
            <a:avLst>
              <a:gd name="adj" fmla="val 5926"/>
            </a:avLst>
          </a:prstGeom>
          <a:solidFill>
            <a:srgbClr val="F3F5F8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26" name="Text 24"/>
          <p:cNvSpPr txBox="1"/>
          <p:nvPr/>
        </p:nvSpPr>
        <p:spPr>
          <a:xfrm>
            <a:off x="9354312" y="3108960"/>
            <a:ext cx="2368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Tata Communications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9354312" y="3749040"/>
            <a:ext cx="2368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Telecom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48640" y="4389120"/>
            <a:ext cx="2697480" cy="1234440"/>
          </a:xfrm>
          <a:prstGeom prst="roundRect">
            <a:avLst>
              <a:gd name="adj" fmla="val 5926"/>
            </a:avLst>
          </a:prstGeom>
          <a:solidFill>
            <a:srgbClr val="F3F5F8"/>
          </a:solidFill>
          <a:ln/>
        </p:spPr>
        <p:txBody>
          <a:bodyPr/>
          <a:lstStyle/>
          <a:p>
            <a:endParaRPr lang="en-IN" sz="3200"/>
          </a:p>
        </p:txBody>
      </p:sp>
      <p:sp>
        <p:nvSpPr>
          <p:cNvPr id="29" name="Text 27"/>
          <p:cNvSpPr txBox="1"/>
          <p:nvPr/>
        </p:nvSpPr>
        <p:spPr>
          <a:xfrm>
            <a:off x="713232" y="4526280"/>
            <a:ext cx="2368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Air India</a:t>
            </a:r>
            <a:endParaRPr lang="en-US" sz="2000" dirty="0"/>
          </a:p>
        </p:txBody>
      </p:sp>
      <p:sp>
        <p:nvSpPr>
          <p:cNvPr id="30" name="Text 28"/>
          <p:cNvSpPr txBox="1"/>
          <p:nvPr/>
        </p:nvSpPr>
        <p:spPr>
          <a:xfrm>
            <a:off x="713232" y="5166360"/>
            <a:ext cx="2368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Aviation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3429000" y="4389120"/>
            <a:ext cx="2697480" cy="1234440"/>
          </a:xfrm>
          <a:prstGeom prst="roundRect">
            <a:avLst>
              <a:gd name="adj" fmla="val 5926"/>
            </a:avLst>
          </a:prstGeom>
          <a:solidFill>
            <a:srgbClr val="F3F5F8"/>
          </a:solidFill>
          <a:ln/>
        </p:spPr>
        <p:txBody>
          <a:bodyPr/>
          <a:lstStyle/>
          <a:p>
            <a:endParaRPr lang="en-IN" sz="3200"/>
          </a:p>
        </p:txBody>
      </p:sp>
      <p:sp>
        <p:nvSpPr>
          <p:cNvPr id="32" name="Text 30"/>
          <p:cNvSpPr txBox="1"/>
          <p:nvPr/>
        </p:nvSpPr>
        <p:spPr>
          <a:xfrm>
            <a:off x="3593592" y="4526280"/>
            <a:ext cx="2368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Tata Capital</a:t>
            </a:r>
            <a:endParaRPr lang="en-US" sz="2000" dirty="0"/>
          </a:p>
        </p:txBody>
      </p:sp>
      <p:sp>
        <p:nvSpPr>
          <p:cNvPr id="33" name="Text 31"/>
          <p:cNvSpPr txBox="1"/>
          <p:nvPr/>
        </p:nvSpPr>
        <p:spPr>
          <a:xfrm>
            <a:off x="3593592" y="5166360"/>
            <a:ext cx="2368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Services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309360" y="4389120"/>
            <a:ext cx="2697480" cy="1234440"/>
          </a:xfrm>
          <a:prstGeom prst="roundRect">
            <a:avLst>
              <a:gd name="adj" fmla="val 5926"/>
            </a:avLst>
          </a:prstGeom>
          <a:solidFill>
            <a:srgbClr val="F3F5F8"/>
          </a:solidFill>
          <a:ln/>
        </p:spPr>
        <p:txBody>
          <a:bodyPr/>
          <a:lstStyle/>
          <a:p>
            <a:endParaRPr lang="en-IN" sz="3200"/>
          </a:p>
        </p:txBody>
      </p:sp>
      <p:sp>
        <p:nvSpPr>
          <p:cNvPr id="35" name="Text 33"/>
          <p:cNvSpPr txBox="1"/>
          <p:nvPr/>
        </p:nvSpPr>
        <p:spPr>
          <a:xfrm>
            <a:off x="6473952" y="4526280"/>
            <a:ext cx="2368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Voltas</a:t>
            </a:r>
            <a:endParaRPr lang="en-US" sz="2000" dirty="0"/>
          </a:p>
        </p:txBody>
      </p:sp>
      <p:sp>
        <p:nvSpPr>
          <p:cNvPr id="36" name="Text 34"/>
          <p:cNvSpPr txBox="1"/>
          <p:nvPr/>
        </p:nvSpPr>
        <p:spPr>
          <a:xfrm>
            <a:off x="6473952" y="5166360"/>
            <a:ext cx="2368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Consumer Durables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9189720" y="4389120"/>
            <a:ext cx="2697480" cy="1234440"/>
          </a:xfrm>
          <a:prstGeom prst="roundRect">
            <a:avLst>
              <a:gd name="adj" fmla="val 5926"/>
            </a:avLst>
          </a:prstGeom>
          <a:solidFill>
            <a:srgbClr val="F3F5F8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8" name="Text 36"/>
          <p:cNvSpPr txBox="1"/>
          <p:nvPr/>
        </p:nvSpPr>
        <p:spPr>
          <a:xfrm>
            <a:off x="9354312" y="4526280"/>
            <a:ext cx="2368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Tata Consumer Products</a:t>
            </a:r>
            <a:endParaRPr lang="en-US" sz="2000" dirty="0"/>
          </a:p>
        </p:txBody>
      </p:sp>
      <p:sp>
        <p:nvSpPr>
          <p:cNvPr id="39" name="Text 37"/>
          <p:cNvSpPr txBox="1"/>
          <p:nvPr/>
        </p:nvSpPr>
        <p:spPr>
          <a:xfrm>
            <a:off x="9354312" y="5166360"/>
            <a:ext cx="2368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FMCG &amp; Beverages</a:t>
            </a:r>
            <a:endParaRPr lang="en-US" sz="1600" dirty="0"/>
          </a:p>
        </p:txBody>
      </p:sp>
      <p:sp>
        <p:nvSpPr>
          <p:cNvPr id="40" name="Text 38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GROUP — CORPORATE GOVERNANCE</a:t>
            </a:r>
            <a:endParaRPr lang="en-US" sz="900" dirty="0"/>
          </a:p>
        </p:txBody>
      </p:sp>
      <p:sp>
        <p:nvSpPr>
          <p:cNvPr id="41" name="Text 3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2349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RESPONSE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76975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Lessons &amp; Governance Reforms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9621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Mistry episode became a turning point for how the Group formalises power-sharing between Tata Trusts and Tata Sons. Since 2017, the Group has visibly strengthened structural safeguards:</a:t>
            </a:r>
            <a:endParaRPr lang="en-US" sz="2000" b="1" dirty="0"/>
          </a:p>
        </p:txBody>
      </p:sp>
      <p:sp>
        <p:nvSpPr>
          <p:cNvPr id="5" name="Shape 3"/>
          <p:cNvSpPr/>
          <p:nvPr/>
        </p:nvSpPr>
        <p:spPr>
          <a:xfrm>
            <a:off x="548640" y="3017520"/>
            <a:ext cx="365760" cy="365760"/>
          </a:xfrm>
          <a:prstGeom prst="ellipse">
            <a:avLst/>
          </a:prstGeom>
          <a:solidFill>
            <a:srgbClr val="3E6B99"/>
          </a:solidFill>
          <a:ln/>
        </p:spPr>
        <p:txBody>
          <a:bodyPr/>
          <a:lstStyle/>
          <a:p>
            <a:endParaRPr lang="en-IN" sz="3200" b="1"/>
          </a:p>
        </p:txBody>
      </p:sp>
      <p:sp>
        <p:nvSpPr>
          <p:cNvPr id="6" name="Text 4"/>
          <p:cNvSpPr txBox="1"/>
          <p:nvPr/>
        </p:nvSpPr>
        <p:spPr>
          <a:xfrm>
            <a:off x="502920" y="30175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400" b="1" dirty="0"/>
          </a:p>
        </p:txBody>
      </p:sp>
      <p:sp>
        <p:nvSpPr>
          <p:cNvPr id="7" name="Text 5"/>
          <p:cNvSpPr txBox="1"/>
          <p:nvPr/>
        </p:nvSpPr>
        <p:spPr>
          <a:xfrm>
            <a:off x="1078992" y="2944368"/>
            <a:ext cx="49103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Clearer Articles of Association defining Trusts’ nominee-director rights on the Tata Sons board.</a:t>
            </a:r>
            <a:endParaRPr lang="en-US" b="1" dirty="0"/>
          </a:p>
        </p:txBody>
      </p:sp>
      <p:sp>
        <p:nvSpPr>
          <p:cNvPr id="8" name="Shape 6"/>
          <p:cNvSpPr/>
          <p:nvPr/>
        </p:nvSpPr>
        <p:spPr>
          <a:xfrm>
            <a:off x="548640" y="4270248"/>
            <a:ext cx="365760" cy="365760"/>
          </a:xfrm>
          <a:prstGeom prst="ellipse">
            <a:avLst/>
          </a:prstGeom>
          <a:solidFill>
            <a:srgbClr val="3E6B99"/>
          </a:solidFill>
          <a:ln/>
        </p:spPr>
        <p:txBody>
          <a:bodyPr/>
          <a:lstStyle/>
          <a:p>
            <a:endParaRPr lang="en-IN" sz="3200" b="1"/>
          </a:p>
        </p:txBody>
      </p:sp>
      <p:sp>
        <p:nvSpPr>
          <p:cNvPr id="9" name="Text 7"/>
          <p:cNvSpPr txBox="1"/>
          <p:nvPr/>
        </p:nvSpPr>
        <p:spPr>
          <a:xfrm>
            <a:off x="502920" y="427024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400" b="1" dirty="0"/>
          </a:p>
        </p:txBody>
      </p:sp>
      <p:sp>
        <p:nvSpPr>
          <p:cNvPr id="10" name="Text 8"/>
          <p:cNvSpPr txBox="1"/>
          <p:nvPr/>
        </p:nvSpPr>
        <p:spPr>
          <a:xfrm>
            <a:off x="1078992" y="4197096"/>
            <a:ext cx="49103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more structured, board-led CEO &amp; Chairman succession-planning process.</a:t>
            </a:r>
            <a:endParaRPr lang="en-US" b="1" dirty="0"/>
          </a:p>
        </p:txBody>
      </p:sp>
      <p:sp>
        <p:nvSpPr>
          <p:cNvPr id="11" name="Shape 9"/>
          <p:cNvSpPr/>
          <p:nvPr/>
        </p:nvSpPr>
        <p:spPr>
          <a:xfrm>
            <a:off x="548640" y="5449824"/>
            <a:ext cx="365760" cy="365760"/>
          </a:xfrm>
          <a:prstGeom prst="ellipse">
            <a:avLst/>
          </a:prstGeom>
          <a:solidFill>
            <a:srgbClr val="3E6B99"/>
          </a:solidFill>
          <a:ln/>
        </p:spPr>
        <p:txBody>
          <a:bodyPr/>
          <a:lstStyle/>
          <a:p>
            <a:endParaRPr lang="en-IN" sz="3200" b="1"/>
          </a:p>
        </p:txBody>
      </p:sp>
      <p:sp>
        <p:nvSpPr>
          <p:cNvPr id="12" name="Text 10"/>
          <p:cNvSpPr txBox="1"/>
          <p:nvPr/>
        </p:nvSpPr>
        <p:spPr>
          <a:xfrm>
            <a:off x="502920" y="544982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400" b="1" dirty="0"/>
          </a:p>
        </p:txBody>
      </p:sp>
      <p:sp>
        <p:nvSpPr>
          <p:cNvPr id="13" name="Text 11"/>
          <p:cNvSpPr txBox="1"/>
          <p:nvPr/>
        </p:nvSpPr>
        <p:spPr>
          <a:xfrm>
            <a:off x="1078992" y="5376672"/>
            <a:ext cx="49103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Reinforced independent-director representation across listed operating companies.</a:t>
            </a:r>
            <a:endParaRPr lang="en-US" b="1" dirty="0"/>
          </a:p>
        </p:txBody>
      </p:sp>
      <p:sp>
        <p:nvSpPr>
          <p:cNvPr id="14" name="Shape 12"/>
          <p:cNvSpPr/>
          <p:nvPr/>
        </p:nvSpPr>
        <p:spPr>
          <a:xfrm>
            <a:off x="6309360" y="3017520"/>
            <a:ext cx="365760" cy="365760"/>
          </a:xfrm>
          <a:prstGeom prst="ellipse">
            <a:avLst/>
          </a:prstGeom>
          <a:solidFill>
            <a:srgbClr val="3E6B99"/>
          </a:solidFill>
          <a:ln/>
        </p:spPr>
        <p:txBody>
          <a:bodyPr/>
          <a:lstStyle/>
          <a:p>
            <a:endParaRPr lang="en-IN" sz="3200" b="1"/>
          </a:p>
        </p:txBody>
      </p:sp>
      <p:sp>
        <p:nvSpPr>
          <p:cNvPr id="15" name="Text 13"/>
          <p:cNvSpPr txBox="1"/>
          <p:nvPr/>
        </p:nvSpPr>
        <p:spPr>
          <a:xfrm>
            <a:off x="6263640" y="30175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400" b="1" dirty="0"/>
          </a:p>
        </p:txBody>
      </p:sp>
      <p:sp>
        <p:nvSpPr>
          <p:cNvPr id="16" name="Text 14"/>
          <p:cNvSpPr txBox="1"/>
          <p:nvPr/>
        </p:nvSpPr>
        <p:spPr>
          <a:xfrm>
            <a:off x="6839712" y="2944368"/>
            <a:ext cx="49103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Tighter oversight of related-party transactions between Trusts, Sons and operating companies.</a:t>
            </a:r>
            <a:endParaRPr lang="en-US" b="1" dirty="0"/>
          </a:p>
        </p:txBody>
      </p:sp>
      <p:sp>
        <p:nvSpPr>
          <p:cNvPr id="17" name="Shape 15"/>
          <p:cNvSpPr/>
          <p:nvPr/>
        </p:nvSpPr>
        <p:spPr>
          <a:xfrm>
            <a:off x="6309360" y="4270248"/>
            <a:ext cx="365760" cy="365760"/>
          </a:xfrm>
          <a:prstGeom prst="ellipse">
            <a:avLst/>
          </a:prstGeom>
          <a:solidFill>
            <a:srgbClr val="3E6B99"/>
          </a:solidFill>
          <a:ln/>
        </p:spPr>
        <p:txBody>
          <a:bodyPr/>
          <a:lstStyle/>
          <a:p>
            <a:endParaRPr lang="en-IN" sz="3200" b="1"/>
          </a:p>
        </p:txBody>
      </p:sp>
      <p:sp>
        <p:nvSpPr>
          <p:cNvPr id="18" name="Text 16"/>
          <p:cNvSpPr txBox="1"/>
          <p:nvPr/>
        </p:nvSpPr>
        <p:spPr>
          <a:xfrm>
            <a:off x="6263640" y="427024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400" b="1" dirty="0"/>
          </a:p>
        </p:txBody>
      </p:sp>
      <p:sp>
        <p:nvSpPr>
          <p:cNvPr id="19" name="Text 17"/>
          <p:cNvSpPr txBox="1"/>
          <p:nvPr/>
        </p:nvSpPr>
        <p:spPr>
          <a:xfrm>
            <a:off x="6839712" y="4197096"/>
            <a:ext cx="49103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Improved crisis communication and investor-relations protocols during disputes.</a:t>
            </a:r>
            <a:endParaRPr lang="en-US" b="1" dirty="0"/>
          </a:p>
        </p:txBody>
      </p:sp>
      <p:sp>
        <p:nvSpPr>
          <p:cNvPr id="20" name="Shape 18"/>
          <p:cNvSpPr/>
          <p:nvPr/>
        </p:nvSpPr>
        <p:spPr>
          <a:xfrm>
            <a:off x="6309360" y="5449824"/>
            <a:ext cx="365760" cy="365760"/>
          </a:xfrm>
          <a:prstGeom prst="ellipse">
            <a:avLst/>
          </a:prstGeom>
          <a:solidFill>
            <a:srgbClr val="3E6B99"/>
          </a:solidFill>
          <a:ln/>
        </p:spPr>
        <p:txBody>
          <a:bodyPr/>
          <a:lstStyle/>
          <a:p>
            <a:endParaRPr lang="en-IN" sz="3200" b="1"/>
          </a:p>
        </p:txBody>
      </p:sp>
      <p:sp>
        <p:nvSpPr>
          <p:cNvPr id="21" name="Text 19"/>
          <p:cNvSpPr txBox="1"/>
          <p:nvPr/>
        </p:nvSpPr>
        <p:spPr>
          <a:xfrm>
            <a:off x="6263640" y="544982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400" b="1" dirty="0"/>
          </a:p>
        </p:txBody>
      </p:sp>
      <p:sp>
        <p:nvSpPr>
          <p:cNvPr id="22" name="Text 20"/>
          <p:cNvSpPr txBox="1"/>
          <p:nvPr/>
        </p:nvSpPr>
        <p:spPr>
          <a:xfrm>
            <a:off x="6839712" y="5376672"/>
            <a:ext cx="49103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Greater transparency in reporting the Trusts’ philanthropic use of dividend income.</a:t>
            </a:r>
            <a:endParaRPr lang="en-US" b="1" dirty="0"/>
          </a:p>
        </p:txBody>
      </p:sp>
      <p:sp>
        <p:nvSpPr>
          <p:cNvPr id="23" name="Text 21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GROUP — CORPORATE GOVERNANCE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C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18611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5471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Values of the Tata Group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9344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values anchor the Tata Code of Conduct across every Group company.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2782957"/>
            <a:ext cx="2103120" cy="3709283"/>
          </a:xfrm>
          <a:prstGeom prst="roundRect">
            <a:avLst>
              <a:gd name="adj" fmla="val 3913"/>
            </a:avLst>
          </a:prstGeom>
          <a:solidFill>
            <a:srgbClr val="16345C"/>
          </a:solidFill>
          <a:ln/>
        </p:spPr>
        <p:txBody>
          <a:bodyPr/>
          <a:lstStyle/>
          <a:p>
            <a:endParaRPr lang="en-IN" sz="3600" b="1"/>
          </a:p>
        </p:txBody>
      </p:sp>
      <p:sp>
        <p:nvSpPr>
          <p:cNvPr id="10" name="Shape 8"/>
          <p:cNvSpPr/>
          <p:nvPr/>
        </p:nvSpPr>
        <p:spPr>
          <a:xfrm>
            <a:off x="2852928" y="2782957"/>
            <a:ext cx="2103120" cy="3709283"/>
          </a:xfrm>
          <a:prstGeom prst="roundRect">
            <a:avLst>
              <a:gd name="adj" fmla="val 3913"/>
            </a:avLst>
          </a:prstGeom>
          <a:solidFill>
            <a:srgbClr val="16345C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5" name="Shape 13"/>
          <p:cNvSpPr/>
          <p:nvPr/>
        </p:nvSpPr>
        <p:spPr>
          <a:xfrm>
            <a:off x="5157216" y="2782957"/>
            <a:ext cx="2103120" cy="3709283"/>
          </a:xfrm>
          <a:prstGeom prst="roundRect">
            <a:avLst>
              <a:gd name="adj" fmla="val 3913"/>
            </a:avLst>
          </a:prstGeom>
          <a:solidFill>
            <a:srgbClr val="16345C"/>
          </a:solidFill>
          <a:ln/>
        </p:spPr>
        <p:txBody>
          <a:bodyPr/>
          <a:lstStyle/>
          <a:p>
            <a:endParaRPr lang="en-IN" dirty="0"/>
          </a:p>
        </p:txBody>
      </p:sp>
      <p:sp>
        <p:nvSpPr>
          <p:cNvPr id="20" name="Shape 18"/>
          <p:cNvSpPr/>
          <p:nvPr/>
        </p:nvSpPr>
        <p:spPr>
          <a:xfrm>
            <a:off x="7461504" y="2782957"/>
            <a:ext cx="2103120" cy="3709283"/>
          </a:xfrm>
          <a:prstGeom prst="roundRect">
            <a:avLst>
              <a:gd name="adj" fmla="val 3913"/>
            </a:avLst>
          </a:prstGeom>
          <a:solidFill>
            <a:srgbClr val="16345C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25" name="Shape 23"/>
          <p:cNvSpPr/>
          <p:nvPr/>
        </p:nvSpPr>
        <p:spPr>
          <a:xfrm>
            <a:off x="9765792" y="2782957"/>
            <a:ext cx="2103120" cy="3709283"/>
          </a:xfrm>
          <a:prstGeom prst="roundRect">
            <a:avLst>
              <a:gd name="adj" fmla="val 3913"/>
            </a:avLst>
          </a:prstGeom>
          <a:solidFill>
            <a:srgbClr val="16345C"/>
          </a:solidFill>
          <a:ln/>
        </p:spPr>
        <p:txBody>
          <a:bodyPr/>
          <a:lstStyle/>
          <a:p>
            <a:endParaRPr lang="en-IN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50ECB05-14A6-F98E-7BBC-A95CCF09B0A6}"/>
              </a:ext>
            </a:extLst>
          </p:cNvPr>
          <p:cNvGrpSpPr/>
          <p:nvPr/>
        </p:nvGrpSpPr>
        <p:grpSpPr>
          <a:xfrm>
            <a:off x="658368" y="3584448"/>
            <a:ext cx="11100816" cy="365760"/>
            <a:chOff x="658368" y="4800600"/>
            <a:chExt cx="11100816" cy="365760"/>
          </a:xfrm>
        </p:grpSpPr>
        <p:sp>
          <p:nvSpPr>
            <p:cNvPr id="8" name="Text 6"/>
            <p:cNvSpPr txBox="1"/>
            <p:nvPr/>
          </p:nvSpPr>
          <p:spPr>
            <a:xfrm>
              <a:off x="658368" y="4800600"/>
              <a:ext cx="1883664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Integrity</a:t>
              </a:r>
              <a:endParaRPr lang="en-US" dirty="0"/>
            </a:p>
          </p:txBody>
        </p:sp>
        <p:sp>
          <p:nvSpPr>
            <p:cNvPr id="13" name="Text 11"/>
            <p:cNvSpPr txBox="1"/>
            <p:nvPr/>
          </p:nvSpPr>
          <p:spPr>
            <a:xfrm>
              <a:off x="2962656" y="4800600"/>
              <a:ext cx="1883664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Unity</a:t>
              </a:r>
              <a:endParaRPr lang="en-US" dirty="0"/>
            </a:p>
          </p:txBody>
        </p:sp>
        <p:sp>
          <p:nvSpPr>
            <p:cNvPr id="18" name="Text 16"/>
            <p:cNvSpPr txBox="1"/>
            <p:nvPr/>
          </p:nvSpPr>
          <p:spPr>
            <a:xfrm>
              <a:off x="5266944" y="4800600"/>
              <a:ext cx="1883664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Responsibility</a:t>
              </a:r>
              <a:endParaRPr lang="en-US" dirty="0"/>
            </a:p>
          </p:txBody>
        </p:sp>
        <p:sp>
          <p:nvSpPr>
            <p:cNvPr id="23" name="Text 21"/>
            <p:cNvSpPr txBox="1"/>
            <p:nvPr/>
          </p:nvSpPr>
          <p:spPr>
            <a:xfrm>
              <a:off x="7571232" y="4800600"/>
              <a:ext cx="1883664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Excellence</a:t>
              </a:r>
              <a:endParaRPr lang="en-US" dirty="0"/>
            </a:p>
          </p:txBody>
        </p:sp>
        <p:sp>
          <p:nvSpPr>
            <p:cNvPr id="28" name="Text 26"/>
            <p:cNvSpPr txBox="1"/>
            <p:nvPr/>
          </p:nvSpPr>
          <p:spPr>
            <a:xfrm>
              <a:off x="9875520" y="4800600"/>
              <a:ext cx="1883664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Pioneering</a:t>
              </a:r>
              <a:endParaRPr lang="en-US" dirty="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8795841-875A-E603-AE9F-B1409E8DB0A3}"/>
              </a:ext>
            </a:extLst>
          </p:cNvPr>
          <p:cNvGrpSpPr/>
          <p:nvPr/>
        </p:nvGrpSpPr>
        <p:grpSpPr>
          <a:xfrm>
            <a:off x="713232" y="4294499"/>
            <a:ext cx="10991088" cy="1188720"/>
            <a:chOff x="713232" y="5212080"/>
            <a:chExt cx="10991088" cy="1188720"/>
          </a:xfrm>
        </p:grpSpPr>
        <p:sp>
          <p:nvSpPr>
            <p:cNvPr id="9" name="Text 7"/>
            <p:cNvSpPr txBox="1"/>
            <p:nvPr/>
          </p:nvSpPr>
          <p:spPr>
            <a:xfrm>
              <a:off x="713232" y="5212080"/>
              <a:ext cx="1773936" cy="11887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15000"/>
                </a:lnSpc>
                <a:buNone/>
              </a:pPr>
              <a:r>
                <a:rPr lang="en-US" b="1" dirty="0">
                  <a:solidFill>
                    <a:srgbClr val="C7D0D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Acting ethically and fairly in all dealings, upholding what is right.</a:t>
              </a:r>
              <a:endParaRPr lang="en-US" b="1" dirty="0"/>
            </a:p>
          </p:txBody>
        </p:sp>
        <p:sp>
          <p:nvSpPr>
            <p:cNvPr id="14" name="Text 12"/>
            <p:cNvSpPr txBox="1"/>
            <p:nvPr/>
          </p:nvSpPr>
          <p:spPr>
            <a:xfrm>
              <a:off x="3017520" y="5212080"/>
              <a:ext cx="1773936" cy="11887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15000"/>
                </a:lnSpc>
                <a:buNone/>
              </a:pPr>
              <a:r>
                <a:rPr lang="en-US" b="1" dirty="0">
                  <a:solidFill>
                    <a:srgbClr val="C7D0D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Building strong relationships and working as one Tata, across geographies.</a:t>
              </a:r>
              <a:endParaRPr lang="en-US" b="1" dirty="0"/>
            </a:p>
          </p:txBody>
        </p:sp>
        <p:sp>
          <p:nvSpPr>
            <p:cNvPr id="19" name="Text 17"/>
            <p:cNvSpPr txBox="1"/>
            <p:nvPr/>
          </p:nvSpPr>
          <p:spPr>
            <a:xfrm>
              <a:off x="5321808" y="5212080"/>
              <a:ext cx="1773936" cy="11887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15000"/>
                </a:lnSpc>
                <a:buNone/>
              </a:pPr>
              <a:r>
                <a:rPr lang="en-US" b="1" dirty="0">
                  <a:solidFill>
                    <a:srgbClr val="C7D0D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Being accountable to society and the environment, not only shareholders.</a:t>
              </a:r>
              <a:endParaRPr lang="en-US" b="1" dirty="0"/>
            </a:p>
          </p:txBody>
        </p:sp>
        <p:sp>
          <p:nvSpPr>
            <p:cNvPr id="24" name="Text 22"/>
            <p:cNvSpPr txBox="1"/>
            <p:nvPr/>
          </p:nvSpPr>
          <p:spPr>
            <a:xfrm>
              <a:off x="7626096" y="5212080"/>
              <a:ext cx="1773936" cy="11887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15000"/>
                </a:lnSpc>
                <a:buNone/>
              </a:pPr>
              <a:r>
                <a:rPr lang="en-US" b="1" dirty="0">
                  <a:solidFill>
                    <a:srgbClr val="C7D0D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Constantly pursuing the highest standards in quality and performance.</a:t>
              </a:r>
              <a:endParaRPr lang="en-US" b="1" dirty="0"/>
            </a:p>
          </p:txBody>
        </p:sp>
        <p:sp>
          <p:nvSpPr>
            <p:cNvPr id="29" name="Text 27"/>
            <p:cNvSpPr txBox="1"/>
            <p:nvPr/>
          </p:nvSpPr>
          <p:spPr>
            <a:xfrm>
              <a:off x="9930384" y="5212080"/>
              <a:ext cx="1773936" cy="11887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15000"/>
                </a:lnSpc>
                <a:buNone/>
              </a:pPr>
              <a:r>
                <a:rPr lang="en-US" b="1" dirty="0">
                  <a:solidFill>
                    <a:srgbClr val="C7D0D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Being bold and agile, embracing new ideas ahead of the market.</a:t>
              </a:r>
              <a:endParaRPr lang="en-US" b="1" dirty="0"/>
            </a:p>
          </p:txBody>
        </p:sp>
      </p:grpSp>
      <p:sp>
        <p:nvSpPr>
          <p:cNvPr id="30" name="Text 28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GROUP — CORPORATE GOVERNANCE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DFDDC38-FEED-3509-7DF5-E2A8B4AABE54}"/>
              </a:ext>
            </a:extLst>
          </p:cNvPr>
          <p:cNvGrpSpPr/>
          <p:nvPr/>
        </p:nvGrpSpPr>
        <p:grpSpPr>
          <a:xfrm>
            <a:off x="1337409" y="2953512"/>
            <a:ext cx="9802368" cy="585216"/>
            <a:chOff x="1337409" y="2194560"/>
            <a:chExt cx="9802368" cy="585216"/>
          </a:xfrm>
        </p:grpSpPr>
        <p:sp>
          <p:nvSpPr>
            <p:cNvPr id="75" name="Shape 4">
              <a:extLst>
                <a:ext uri="{FF2B5EF4-FFF2-40B4-BE49-F238E27FC236}">
                  <a16:creationId xmlns:a16="http://schemas.microsoft.com/office/drawing/2014/main" id="{DF201E05-384C-9044-9A55-130238CF3E1D}"/>
                </a:ext>
              </a:extLst>
            </p:cNvPr>
            <p:cNvSpPr/>
            <p:nvPr/>
          </p:nvSpPr>
          <p:spPr>
            <a:xfrm>
              <a:off x="1337409" y="2194560"/>
              <a:ext cx="585216" cy="585216"/>
            </a:xfrm>
            <a:prstGeom prst="ellipse">
              <a:avLst/>
            </a:prstGeom>
            <a:solidFill>
              <a:srgbClr val="C9A227"/>
            </a:solidFill>
            <a:ln/>
          </p:spPr>
          <p:txBody>
            <a:bodyPr/>
            <a:lstStyle/>
            <a:p>
              <a:endParaRPr lang="en-IN"/>
            </a:p>
          </p:txBody>
        </p:sp>
        <p:sp>
          <p:nvSpPr>
            <p:cNvPr id="76" name="Shape 9">
              <a:extLst>
                <a:ext uri="{FF2B5EF4-FFF2-40B4-BE49-F238E27FC236}">
                  <a16:creationId xmlns:a16="http://schemas.microsoft.com/office/drawing/2014/main" id="{F0E1B6A2-83CA-7FAF-6B68-D6F9523BFBFD}"/>
                </a:ext>
              </a:extLst>
            </p:cNvPr>
            <p:cNvSpPr/>
            <p:nvPr/>
          </p:nvSpPr>
          <p:spPr>
            <a:xfrm>
              <a:off x="3641697" y="2194560"/>
              <a:ext cx="585216" cy="585216"/>
            </a:xfrm>
            <a:prstGeom prst="ellipse">
              <a:avLst/>
            </a:prstGeom>
            <a:solidFill>
              <a:srgbClr val="C9A227"/>
            </a:solidFill>
            <a:ln/>
          </p:spPr>
          <p:txBody>
            <a:bodyPr/>
            <a:lstStyle/>
            <a:p>
              <a:endParaRPr lang="en-IN"/>
            </a:p>
          </p:txBody>
        </p:sp>
        <p:sp>
          <p:nvSpPr>
            <p:cNvPr id="77" name="Shape 14">
              <a:extLst>
                <a:ext uri="{FF2B5EF4-FFF2-40B4-BE49-F238E27FC236}">
                  <a16:creationId xmlns:a16="http://schemas.microsoft.com/office/drawing/2014/main" id="{88722B20-8AB5-EB1D-B267-08F62CC9FBBA}"/>
                </a:ext>
              </a:extLst>
            </p:cNvPr>
            <p:cNvSpPr/>
            <p:nvPr/>
          </p:nvSpPr>
          <p:spPr>
            <a:xfrm>
              <a:off x="5945985" y="2194560"/>
              <a:ext cx="585216" cy="585216"/>
            </a:xfrm>
            <a:prstGeom prst="ellipse">
              <a:avLst/>
            </a:prstGeom>
            <a:solidFill>
              <a:srgbClr val="C9A227"/>
            </a:solidFill>
            <a:ln/>
          </p:spPr>
          <p:txBody>
            <a:bodyPr/>
            <a:lstStyle/>
            <a:p>
              <a:endParaRPr lang="en-IN"/>
            </a:p>
          </p:txBody>
        </p:sp>
        <p:sp>
          <p:nvSpPr>
            <p:cNvPr id="78" name="Shape 19">
              <a:extLst>
                <a:ext uri="{FF2B5EF4-FFF2-40B4-BE49-F238E27FC236}">
                  <a16:creationId xmlns:a16="http://schemas.microsoft.com/office/drawing/2014/main" id="{25A64A11-8D96-DDB2-D154-DF20B2A6626F}"/>
                </a:ext>
              </a:extLst>
            </p:cNvPr>
            <p:cNvSpPr/>
            <p:nvPr/>
          </p:nvSpPr>
          <p:spPr>
            <a:xfrm>
              <a:off x="8250273" y="2194560"/>
              <a:ext cx="585216" cy="585216"/>
            </a:xfrm>
            <a:prstGeom prst="ellipse">
              <a:avLst/>
            </a:prstGeom>
            <a:solidFill>
              <a:srgbClr val="C9A227"/>
            </a:solidFill>
            <a:ln/>
          </p:spPr>
          <p:txBody>
            <a:bodyPr/>
            <a:lstStyle/>
            <a:p>
              <a:endParaRPr lang="en-IN"/>
            </a:p>
          </p:txBody>
        </p:sp>
        <p:sp>
          <p:nvSpPr>
            <p:cNvPr id="79" name="Shape 24">
              <a:extLst>
                <a:ext uri="{FF2B5EF4-FFF2-40B4-BE49-F238E27FC236}">
                  <a16:creationId xmlns:a16="http://schemas.microsoft.com/office/drawing/2014/main" id="{D9155D18-78B9-7046-3A69-62A8423D2318}"/>
                </a:ext>
              </a:extLst>
            </p:cNvPr>
            <p:cNvSpPr/>
            <p:nvPr/>
          </p:nvSpPr>
          <p:spPr>
            <a:xfrm>
              <a:off x="10554561" y="2194560"/>
              <a:ext cx="585216" cy="585216"/>
            </a:xfrm>
            <a:prstGeom prst="ellipse">
              <a:avLst/>
            </a:prstGeom>
            <a:solidFill>
              <a:srgbClr val="C9A227"/>
            </a:solidFill>
            <a:ln/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C17ECE2-AB90-1B8E-B10D-A3204B89C55D}"/>
              </a:ext>
            </a:extLst>
          </p:cNvPr>
          <p:cNvGrpSpPr/>
          <p:nvPr/>
        </p:nvGrpSpPr>
        <p:grpSpPr>
          <a:xfrm>
            <a:off x="1291689" y="2933633"/>
            <a:ext cx="9893808" cy="610691"/>
            <a:chOff x="1261872" y="4023360"/>
            <a:chExt cx="9893808" cy="610691"/>
          </a:xfrm>
        </p:grpSpPr>
        <p:sp>
          <p:nvSpPr>
            <p:cNvPr id="7" name="Text 5"/>
            <p:cNvSpPr txBox="1"/>
            <p:nvPr/>
          </p:nvSpPr>
          <p:spPr>
            <a:xfrm>
              <a:off x="1261872" y="4023360"/>
              <a:ext cx="676656" cy="5852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</a:t>
              </a:r>
              <a:endParaRPr lang="en-US" sz="2800" dirty="0"/>
            </a:p>
          </p:txBody>
        </p:sp>
        <p:sp>
          <p:nvSpPr>
            <p:cNvPr id="12" name="Text 10"/>
            <p:cNvSpPr txBox="1"/>
            <p:nvPr/>
          </p:nvSpPr>
          <p:spPr>
            <a:xfrm>
              <a:off x="3566160" y="4048835"/>
              <a:ext cx="676656" cy="5852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</a:t>
              </a:r>
              <a:endParaRPr lang="en-US" sz="2800" dirty="0"/>
            </a:p>
          </p:txBody>
        </p:sp>
        <p:sp>
          <p:nvSpPr>
            <p:cNvPr id="17" name="Text 15"/>
            <p:cNvSpPr txBox="1"/>
            <p:nvPr/>
          </p:nvSpPr>
          <p:spPr>
            <a:xfrm>
              <a:off x="5870448" y="4023360"/>
              <a:ext cx="676656" cy="5852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</a:t>
              </a:r>
              <a:endParaRPr lang="en-US" sz="2800" dirty="0"/>
            </a:p>
          </p:txBody>
        </p:sp>
        <p:sp>
          <p:nvSpPr>
            <p:cNvPr id="22" name="Text 20"/>
            <p:cNvSpPr txBox="1"/>
            <p:nvPr/>
          </p:nvSpPr>
          <p:spPr>
            <a:xfrm>
              <a:off x="8174736" y="4023360"/>
              <a:ext cx="676656" cy="5852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</a:t>
              </a:r>
              <a:endParaRPr lang="en-US" sz="2800" dirty="0"/>
            </a:p>
          </p:txBody>
        </p:sp>
        <p:sp>
          <p:nvSpPr>
            <p:cNvPr id="27" name="Text 25"/>
            <p:cNvSpPr txBox="1"/>
            <p:nvPr/>
          </p:nvSpPr>
          <p:spPr>
            <a:xfrm>
              <a:off x="10479024" y="4023360"/>
              <a:ext cx="676656" cy="5852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</a:t>
              </a:r>
              <a:endParaRPr lang="en-US" sz="28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8018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RECOGNITION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60443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Awards &amp; Recognition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731520" y="2785627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IN" sz="3200" b="1"/>
          </a:p>
        </p:txBody>
      </p:sp>
      <p:sp>
        <p:nvSpPr>
          <p:cNvPr id="5" name="Text 3"/>
          <p:cNvSpPr txBox="1"/>
          <p:nvPr/>
        </p:nvSpPr>
        <p:spPr>
          <a:xfrm>
            <a:off x="685800" y="2785627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2400" b="1" dirty="0"/>
          </a:p>
        </p:txBody>
      </p:sp>
      <p:sp>
        <p:nvSpPr>
          <p:cNvPr id="6" name="Text 4"/>
          <p:cNvSpPr txBox="1"/>
          <p:nvPr/>
        </p:nvSpPr>
        <p:spPr>
          <a:xfrm>
            <a:off x="1325880" y="2694187"/>
            <a:ext cx="2697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World’s Most Ethical Companies</a:t>
            </a:r>
            <a:endParaRPr lang="en-US" sz="2000" b="1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3379987"/>
            <a:ext cx="3429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TCS named repeatedly by Ethisphere Institute.</a:t>
            </a:r>
            <a:endParaRPr lang="en-US" sz="1400" b="1" dirty="0"/>
          </a:p>
        </p:txBody>
      </p:sp>
      <p:sp>
        <p:nvSpPr>
          <p:cNvPr id="8" name="Shape 6"/>
          <p:cNvSpPr/>
          <p:nvPr/>
        </p:nvSpPr>
        <p:spPr>
          <a:xfrm>
            <a:off x="4526280" y="2785627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IN" sz="3200" b="1"/>
          </a:p>
        </p:txBody>
      </p:sp>
      <p:sp>
        <p:nvSpPr>
          <p:cNvPr id="9" name="Text 7"/>
          <p:cNvSpPr txBox="1"/>
          <p:nvPr/>
        </p:nvSpPr>
        <p:spPr>
          <a:xfrm>
            <a:off x="4480560" y="2785627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2400" b="1" dirty="0"/>
          </a:p>
        </p:txBody>
      </p:sp>
      <p:sp>
        <p:nvSpPr>
          <p:cNvPr id="10" name="Text 8"/>
          <p:cNvSpPr txBox="1"/>
          <p:nvPr/>
        </p:nvSpPr>
        <p:spPr>
          <a:xfrm>
            <a:off x="5120640" y="2694187"/>
            <a:ext cx="2697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Padma Vibhushan (2008)</a:t>
            </a:r>
            <a:endParaRPr lang="en-US" sz="2000" b="1" dirty="0"/>
          </a:p>
        </p:txBody>
      </p:sp>
      <p:sp>
        <p:nvSpPr>
          <p:cNvPr id="11" name="Text 9"/>
          <p:cNvSpPr txBox="1"/>
          <p:nvPr/>
        </p:nvSpPr>
        <p:spPr>
          <a:xfrm>
            <a:off x="4389120" y="3379987"/>
            <a:ext cx="3429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India’s 2nd highest civilian honour, awarded to Ratan N. Tata.</a:t>
            </a:r>
            <a:endParaRPr lang="en-US" sz="1400" b="1" dirty="0"/>
          </a:p>
        </p:txBody>
      </p:sp>
      <p:sp>
        <p:nvSpPr>
          <p:cNvPr id="12" name="Shape 10"/>
          <p:cNvSpPr/>
          <p:nvPr/>
        </p:nvSpPr>
        <p:spPr>
          <a:xfrm>
            <a:off x="8321040" y="2785627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IN" sz="3200" b="1"/>
          </a:p>
        </p:txBody>
      </p:sp>
      <p:sp>
        <p:nvSpPr>
          <p:cNvPr id="13" name="Text 11"/>
          <p:cNvSpPr txBox="1"/>
          <p:nvPr/>
        </p:nvSpPr>
        <p:spPr>
          <a:xfrm>
            <a:off x="8275320" y="2785627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2400" b="1" dirty="0"/>
          </a:p>
        </p:txBody>
      </p:sp>
      <p:sp>
        <p:nvSpPr>
          <p:cNvPr id="14" name="Text 12"/>
          <p:cNvSpPr txBox="1"/>
          <p:nvPr/>
        </p:nvSpPr>
        <p:spPr>
          <a:xfrm>
            <a:off x="8915400" y="2717047"/>
            <a:ext cx="2697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Most Valuable Indian Brand</a:t>
            </a:r>
            <a:endParaRPr lang="en-US" sz="2000" b="1" dirty="0"/>
          </a:p>
        </p:txBody>
      </p:sp>
      <p:sp>
        <p:nvSpPr>
          <p:cNvPr id="15" name="Text 13"/>
          <p:cNvSpPr txBox="1"/>
          <p:nvPr/>
        </p:nvSpPr>
        <p:spPr>
          <a:xfrm>
            <a:off x="8183880" y="3379987"/>
            <a:ext cx="3429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ranked India’s most valuable brand by Brand Finance.</a:t>
            </a:r>
            <a:endParaRPr lang="en-US" sz="1400" b="1" dirty="0"/>
          </a:p>
        </p:txBody>
      </p:sp>
      <p:sp>
        <p:nvSpPr>
          <p:cNvPr id="16" name="Shape 14"/>
          <p:cNvSpPr/>
          <p:nvPr/>
        </p:nvSpPr>
        <p:spPr>
          <a:xfrm>
            <a:off x="731520" y="4668012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IN" sz="3200" b="1"/>
          </a:p>
        </p:txBody>
      </p:sp>
      <p:sp>
        <p:nvSpPr>
          <p:cNvPr id="17" name="Text 15"/>
          <p:cNvSpPr txBox="1"/>
          <p:nvPr/>
        </p:nvSpPr>
        <p:spPr>
          <a:xfrm>
            <a:off x="685800" y="4668012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2400" b="1" dirty="0"/>
          </a:p>
        </p:txBody>
      </p:sp>
      <p:sp>
        <p:nvSpPr>
          <p:cNvPr id="18" name="Text 16"/>
          <p:cNvSpPr txBox="1"/>
          <p:nvPr/>
        </p:nvSpPr>
        <p:spPr>
          <a:xfrm>
            <a:off x="1325880" y="4576572"/>
            <a:ext cx="2697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Golden Peacock Awards</a:t>
            </a:r>
            <a:endParaRPr lang="en-US" sz="2000" b="1" dirty="0"/>
          </a:p>
        </p:txBody>
      </p:sp>
      <p:sp>
        <p:nvSpPr>
          <p:cNvPr id="19" name="Text 17"/>
          <p:cNvSpPr txBox="1"/>
          <p:nvPr/>
        </p:nvSpPr>
        <p:spPr>
          <a:xfrm>
            <a:off x="594360" y="5262372"/>
            <a:ext cx="3429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Recognising Group companies’ CSR &amp; governance excellence.</a:t>
            </a:r>
            <a:endParaRPr lang="en-US" sz="1400" b="1" dirty="0"/>
          </a:p>
        </p:txBody>
      </p:sp>
      <p:sp>
        <p:nvSpPr>
          <p:cNvPr id="20" name="Shape 18"/>
          <p:cNvSpPr/>
          <p:nvPr/>
        </p:nvSpPr>
        <p:spPr>
          <a:xfrm>
            <a:off x="4526280" y="4668012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IN" sz="3200" b="1"/>
          </a:p>
        </p:txBody>
      </p:sp>
      <p:sp>
        <p:nvSpPr>
          <p:cNvPr id="21" name="Text 19"/>
          <p:cNvSpPr txBox="1"/>
          <p:nvPr/>
        </p:nvSpPr>
        <p:spPr>
          <a:xfrm>
            <a:off x="4480560" y="4668012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2400" b="1" dirty="0"/>
          </a:p>
        </p:txBody>
      </p:sp>
      <p:sp>
        <p:nvSpPr>
          <p:cNvPr id="22" name="Text 20"/>
          <p:cNvSpPr txBox="1"/>
          <p:nvPr/>
        </p:nvSpPr>
        <p:spPr>
          <a:xfrm>
            <a:off x="5120640" y="4576572"/>
            <a:ext cx="2697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Sustainability Leadership</a:t>
            </a:r>
            <a:endParaRPr lang="en-US" sz="2000" b="1" dirty="0"/>
          </a:p>
        </p:txBody>
      </p:sp>
      <p:sp>
        <p:nvSpPr>
          <p:cNvPr id="23" name="Text 21"/>
          <p:cNvSpPr txBox="1"/>
          <p:nvPr/>
        </p:nvSpPr>
        <p:spPr>
          <a:xfrm>
            <a:off x="4389120" y="5262372"/>
            <a:ext cx="3429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Steel &amp; Tata Power recognised for climate &amp; safety performance.</a:t>
            </a:r>
            <a:endParaRPr lang="en-US" sz="1400" b="1" dirty="0"/>
          </a:p>
        </p:txBody>
      </p:sp>
      <p:sp>
        <p:nvSpPr>
          <p:cNvPr id="24" name="Shape 22"/>
          <p:cNvSpPr/>
          <p:nvPr/>
        </p:nvSpPr>
        <p:spPr>
          <a:xfrm>
            <a:off x="8321040" y="4668012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IN" sz="3200" b="1"/>
          </a:p>
        </p:txBody>
      </p:sp>
      <p:sp>
        <p:nvSpPr>
          <p:cNvPr id="25" name="Text 23"/>
          <p:cNvSpPr txBox="1"/>
          <p:nvPr/>
        </p:nvSpPr>
        <p:spPr>
          <a:xfrm>
            <a:off x="8275320" y="4668012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2400" b="1" dirty="0"/>
          </a:p>
        </p:txBody>
      </p:sp>
      <p:sp>
        <p:nvSpPr>
          <p:cNvPr id="26" name="Text 24"/>
          <p:cNvSpPr txBox="1"/>
          <p:nvPr/>
        </p:nvSpPr>
        <p:spPr>
          <a:xfrm>
            <a:off x="8915400" y="4576572"/>
            <a:ext cx="2697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Great Place to Work®</a:t>
            </a:r>
            <a:endParaRPr lang="en-US" sz="2000" b="1" dirty="0"/>
          </a:p>
        </p:txBody>
      </p:sp>
      <p:sp>
        <p:nvSpPr>
          <p:cNvPr id="27" name="Text 25"/>
          <p:cNvSpPr txBox="1"/>
          <p:nvPr/>
        </p:nvSpPr>
        <p:spPr>
          <a:xfrm>
            <a:off x="8183880" y="5262372"/>
            <a:ext cx="3429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Tata companies certified for workplace culture.</a:t>
            </a:r>
            <a:endParaRPr lang="en-US" sz="1400" b="1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GROUP — CORPORATE GOVERNANCE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258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SETBACKS</a:t>
            </a:r>
            <a:endParaRPr lang="en-US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Challenges, Drawbacks &amp; Failures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440680" cy="2148840"/>
          </a:xfrm>
          <a:prstGeom prst="roundRect">
            <a:avLst>
              <a:gd name="adj" fmla="val 3404"/>
            </a:avLst>
          </a:prstGeom>
          <a:solidFill>
            <a:srgbClr val="F3F5F8"/>
          </a:solidFill>
          <a:ln/>
        </p:spPr>
        <p:txBody>
          <a:bodyPr/>
          <a:lstStyle/>
          <a:p>
            <a:endParaRPr lang="en-IN" sz="2800"/>
          </a:p>
        </p:txBody>
      </p:sp>
      <p:sp>
        <p:nvSpPr>
          <p:cNvPr id="5" name="Shape 3"/>
          <p:cNvSpPr/>
          <p:nvPr/>
        </p:nvSpPr>
        <p:spPr>
          <a:xfrm>
            <a:off x="749808" y="1737360"/>
            <a:ext cx="402336" cy="402336"/>
          </a:xfrm>
          <a:prstGeom prst="ellipse">
            <a:avLst/>
          </a:prstGeom>
          <a:solidFill>
            <a:srgbClr val="B0503A"/>
          </a:solidFill>
          <a:ln/>
        </p:spPr>
        <p:txBody>
          <a:bodyPr/>
          <a:lstStyle/>
          <a:p>
            <a:endParaRPr lang="en-IN" sz="2800"/>
          </a:p>
        </p:txBody>
      </p:sp>
      <p:sp>
        <p:nvSpPr>
          <p:cNvPr id="6" name="Text 4"/>
          <p:cNvSpPr txBox="1"/>
          <p:nvPr/>
        </p:nvSpPr>
        <p:spPr>
          <a:xfrm>
            <a:off x="704088" y="1737360"/>
            <a:ext cx="493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1709928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Cyrus Mistry Ouster (2016–21)</a:t>
            </a:r>
            <a:endParaRPr lang="en-US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286000"/>
            <a:ext cx="4892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Abrupt removal of Tata Sons’ Chairman triggered a public boardroom battle and years of litigation, testing governance credibility before the Supreme Court upheld Tata Sons.</a:t>
            </a:r>
            <a:endParaRPr lang="en-US" b="1" dirty="0"/>
          </a:p>
        </p:txBody>
      </p:sp>
      <p:sp>
        <p:nvSpPr>
          <p:cNvPr id="9" name="Shape 7"/>
          <p:cNvSpPr/>
          <p:nvPr/>
        </p:nvSpPr>
        <p:spPr>
          <a:xfrm>
            <a:off x="6309360" y="1554480"/>
            <a:ext cx="5440680" cy="2148840"/>
          </a:xfrm>
          <a:prstGeom prst="roundRect">
            <a:avLst>
              <a:gd name="adj" fmla="val 3404"/>
            </a:avLst>
          </a:prstGeom>
          <a:solidFill>
            <a:srgbClr val="F3F5F8"/>
          </a:solidFill>
          <a:ln/>
        </p:spPr>
        <p:txBody>
          <a:bodyPr/>
          <a:lstStyle/>
          <a:p>
            <a:endParaRPr lang="en-IN" sz="2800"/>
          </a:p>
        </p:txBody>
      </p:sp>
      <p:sp>
        <p:nvSpPr>
          <p:cNvPr id="10" name="Shape 8"/>
          <p:cNvSpPr/>
          <p:nvPr/>
        </p:nvSpPr>
        <p:spPr>
          <a:xfrm>
            <a:off x="6510528" y="1737360"/>
            <a:ext cx="402336" cy="402336"/>
          </a:xfrm>
          <a:prstGeom prst="ellipse">
            <a:avLst/>
          </a:prstGeom>
          <a:solidFill>
            <a:srgbClr val="B0503A"/>
          </a:solidFill>
          <a:ln/>
        </p:spPr>
        <p:txBody>
          <a:bodyPr/>
          <a:lstStyle/>
          <a:p>
            <a:endParaRPr lang="en-IN" sz="2800"/>
          </a:p>
        </p:txBody>
      </p:sp>
      <p:sp>
        <p:nvSpPr>
          <p:cNvPr id="11" name="Text 9"/>
          <p:cNvSpPr txBox="1"/>
          <p:nvPr/>
        </p:nvSpPr>
        <p:spPr>
          <a:xfrm>
            <a:off x="6464808" y="1737360"/>
            <a:ext cx="493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7059168" y="1709928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Tata Nano</a:t>
            </a:r>
            <a:endParaRPr lang="en-US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2286000"/>
            <a:ext cx="4892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“world’s cheapest car” struggled commercially despite engineering ambition; the Singur, West Bengal plant was abandoned after land protests, forcing a costly relocation to Gujarat.</a:t>
            </a:r>
            <a:endParaRPr lang="en-US" b="1" dirty="0"/>
          </a:p>
        </p:txBody>
      </p:sp>
      <p:sp>
        <p:nvSpPr>
          <p:cNvPr id="14" name="Shape 12"/>
          <p:cNvSpPr/>
          <p:nvPr/>
        </p:nvSpPr>
        <p:spPr>
          <a:xfrm>
            <a:off x="548640" y="3886200"/>
            <a:ext cx="5440680" cy="2148840"/>
          </a:xfrm>
          <a:prstGeom prst="roundRect">
            <a:avLst>
              <a:gd name="adj" fmla="val 3404"/>
            </a:avLst>
          </a:prstGeom>
          <a:solidFill>
            <a:srgbClr val="F3F5F8"/>
          </a:solidFill>
          <a:ln/>
        </p:spPr>
        <p:txBody>
          <a:bodyPr/>
          <a:lstStyle/>
          <a:p>
            <a:endParaRPr lang="en-IN" sz="2800"/>
          </a:p>
        </p:txBody>
      </p:sp>
      <p:sp>
        <p:nvSpPr>
          <p:cNvPr id="15" name="Shape 13"/>
          <p:cNvSpPr/>
          <p:nvPr/>
        </p:nvSpPr>
        <p:spPr>
          <a:xfrm>
            <a:off x="749808" y="4069080"/>
            <a:ext cx="402336" cy="402336"/>
          </a:xfrm>
          <a:prstGeom prst="ellipse">
            <a:avLst/>
          </a:prstGeom>
          <a:solidFill>
            <a:srgbClr val="B0503A"/>
          </a:solidFill>
          <a:ln/>
        </p:spPr>
        <p:txBody>
          <a:bodyPr/>
          <a:lstStyle/>
          <a:p>
            <a:endParaRPr lang="en-IN" sz="2800"/>
          </a:p>
        </p:txBody>
      </p:sp>
      <p:sp>
        <p:nvSpPr>
          <p:cNvPr id="16" name="Text 14"/>
          <p:cNvSpPr txBox="1"/>
          <p:nvPr/>
        </p:nvSpPr>
        <p:spPr>
          <a:xfrm>
            <a:off x="704088" y="4069080"/>
            <a:ext cx="493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1298448" y="4041648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Corus Steel Acquisition (2007)</a:t>
            </a:r>
            <a:endParaRPr lang="en-US" dirty="0"/>
          </a:p>
        </p:txBody>
      </p:sp>
      <p:sp>
        <p:nvSpPr>
          <p:cNvPr id="18" name="Text 16"/>
          <p:cNvSpPr txBox="1"/>
          <p:nvPr/>
        </p:nvSpPr>
        <p:spPr>
          <a:xfrm>
            <a:off x="822960" y="4617720"/>
            <a:ext cx="4892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landmark UK/European buyout later required heavy asset write-downs amid the 2008 financial crisis and a prolonged European steel downturn, including UK job cuts at Port Talbot.</a:t>
            </a:r>
            <a:endParaRPr lang="en-US" b="1" dirty="0"/>
          </a:p>
        </p:txBody>
      </p:sp>
      <p:sp>
        <p:nvSpPr>
          <p:cNvPr id="19" name="Shape 17"/>
          <p:cNvSpPr/>
          <p:nvPr/>
        </p:nvSpPr>
        <p:spPr>
          <a:xfrm>
            <a:off x="6309360" y="3886200"/>
            <a:ext cx="5440680" cy="2148840"/>
          </a:xfrm>
          <a:prstGeom prst="roundRect">
            <a:avLst>
              <a:gd name="adj" fmla="val 3404"/>
            </a:avLst>
          </a:prstGeom>
          <a:solidFill>
            <a:srgbClr val="F3F5F8"/>
          </a:solidFill>
          <a:ln/>
        </p:spPr>
        <p:txBody>
          <a:bodyPr/>
          <a:lstStyle/>
          <a:p>
            <a:endParaRPr lang="en-IN" sz="2800"/>
          </a:p>
        </p:txBody>
      </p:sp>
      <p:sp>
        <p:nvSpPr>
          <p:cNvPr id="20" name="Shape 18"/>
          <p:cNvSpPr/>
          <p:nvPr/>
        </p:nvSpPr>
        <p:spPr>
          <a:xfrm>
            <a:off x="6510528" y="4069080"/>
            <a:ext cx="402336" cy="402336"/>
          </a:xfrm>
          <a:prstGeom prst="ellipse">
            <a:avLst/>
          </a:prstGeom>
          <a:solidFill>
            <a:srgbClr val="B0503A"/>
          </a:solidFill>
          <a:ln/>
        </p:spPr>
        <p:txBody>
          <a:bodyPr/>
          <a:lstStyle/>
          <a:p>
            <a:endParaRPr lang="en-IN" sz="2800"/>
          </a:p>
        </p:txBody>
      </p:sp>
      <p:sp>
        <p:nvSpPr>
          <p:cNvPr id="21" name="Text 19"/>
          <p:cNvSpPr txBox="1"/>
          <p:nvPr/>
        </p:nvSpPr>
        <p:spPr>
          <a:xfrm>
            <a:off x="6464808" y="4069080"/>
            <a:ext cx="493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7059168" y="4041648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C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Tata–NTT DoCoMo Dispute</a:t>
            </a:r>
            <a:endParaRPr lang="en-US" dirty="0"/>
          </a:p>
        </p:txBody>
      </p:sp>
      <p:sp>
        <p:nvSpPr>
          <p:cNvPr id="23" name="Text 21"/>
          <p:cNvSpPr txBox="1"/>
          <p:nvPr/>
        </p:nvSpPr>
        <p:spPr>
          <a:xfrm>
            <a:off x="6583680" y="4617720"/>
            <a:ext cx="4892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telecom joint venture unwound in an arbitration dispute over an exit clause, costing Tata Sons roughly $1.18 billion in a 2017 settlement.</a:t>
            </a:r>
            <a:endParaRPr lang="en-US" b="1" dirty="0"/>
          </a:p>
        </p:txBody>
      </p:sp>
      <p:sp>
        <p:nvSpPr>
          <p:cNvPr id="24" name="Text 22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GROUP — CORPORATE GOVERNANCE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C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CLOSING THOUGHTS</a:t>
            </a:r>
            <a:endParaRPr lang="en-US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Conclusion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IN" sz="2800"/>
          </a:p>
        </p:txBody>
      </p:sp>
      <p:sp>
        <p:nvSpPr>
          <p:cNvPr id="5" name="Text 3"/>
          <p:cNvSpPr txBox="1"/>
          <p:nvPr/>
        </p:nvSpPr>
        <p:spPr>
          <a:xfrm>
            <a:off x="594360" y="16916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1188720" y="1618488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4E8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Group’s governance is unique: ownership is anchored in philanthropy, not just profit.</a:t>
            </a:r>
            <a:endParaRPr lang="en-US" sz="2000" b="1" dirty="0"/>
          </a:p>
        </p:txBody>
      </p:sp>
      <p:sp>
        <p:nvSpPr>
          <p:cNvPr id="7" name="Shape 5"/>
          <p:cNvSpPr/>
          <p:nvPr/>
        </p:nvSpPr>
        <p:spPr>
          <a:xfrm>
            <a:off x="640080" y="2468880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IN" sz="2800"/>
          </a:p>
        </p:txBody>
      </p:sp>
      <p:sp>
        <p:nvSpPr>
          <p:cNvPr id="8" name="Text 6"/>
          <p:cNvSpPr txBox="1"/>
          <p:nvPr/>
        </p:nvSpPr>
        <p:spPr>
          <a:xfrm>
            <a:off x="594360" y="246888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2395728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4E8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Values — Integrity, Unity, Responsibility, Excellence, Pioneering — remain the operating compass.</a:t>
            </a:r>
            <a:endParaRPr lang="en-US" sz="2000" b="1" dirty="0"/>
          </a:p>
        </p:txBody>
      </p:sp>
      <p:sp>
        <p:nvSpPr>
          <p:cNvPr id="10" name="Shape 8"/>
          <p:cNvSpPr/>
          <p:nvPr/>
        </p:nvSpPr>
        <p:spPr>
          <a:xfrm>
            <a:off x="640080" y="3246120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IN" sz="2800"/>
          </a:p>
        </p:txBody>
      </p:sp>
      <p:sp>
        <p:nvSpPr>
          <p:cNvPr id="11" name="Text 9"/>
          <p:cNvSpPr txBox="1"/>
          <p:nvPr/>
        </p:nvSpPr>
        <p:spPr>
          <a:xfrm>
            <a:off x="594360" y="32461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188720" y="3172968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4E8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Group has weathered real governance stress-tests (Mistry episode) and emerged with reforms.</a:t>
            </a:r>
            <a:endParaRPr lang="en-US" sz="2000" b="1" dirty="0"/>
          </a:p>
        </p:txBody>
      </p:sp>
      <p:sp>
        <p:nvSpPr>
          <p:cNvPr id="13" name="Shape 11"/>
          <p:cNvSpPr/>
          <p:nvPr/>
        </p:nvSpPr>
        <p:spPr>
          <a:xfrm>
            <a:off x="640080" y="4023360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IN" sz="2800"/>
          </a:p>
        </p:txBody>
      </p:sp>
      <p:sp>
        <p:nvSpPr>
          <p:cNvPr id="14" name="Text 12"/>
          <p:cNvSpPr txBox="1"/>
          <p:nvPr/>
        </p:nvSpPr>
        <p:spPr>
          <a:xfrm>
            <a:off x="594360" y="40233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1188720" y="3950208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4E8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TCS and other flagships prove that ethics and world-class performance can co-exist.</a:t>
            </a:r>
            <a:endParaRPr lang="en-US" sz="2000" b="1" dirty="0"/>
          </a:p>
        </p:txBody>
      </p:sp>
      <p:sp>
        <p:nvSpPr>
          <p:cNvPr id="16" name="Shape 14"/>
          <p:cNvSpPr/>
          <p:nvPr/>
        </p:nvSpPr>
        <p:spPr>
          <a:xfrm>
            <a:off x="640080" y="4800600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IN" sz="2800"/>
          </a:p>
        </p:txBody>
      </p:sp>
      <p:sp>
        <p:nvSpPr>
          <p:cNvPr id="17" name="Text 15"/>
          <p:cNvSpPr txBox="1"/>
          <p:nvPr/>
        </p:nvSpPr>
        <p:spPr>
          <a:xfrm>
            <a:off x="594360" y="48006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4727448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4E8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Ongoing bets — semiconductors, EVs, Air India, digital — will define the next governance chapter.</a:t>
            </a:r>
            <a:endParaRPr lang="en-US" sz="2000" b="1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GROUP — CORPORATE GOVERNANCE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C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-1463040"/>
            <a:ext cx="4206240" cy="4206240"/>
          </a:xfrm>
          <a:prstGeom prst="ellipse">
            <a:avLst/>
          </a:prstGeom>
          <a:solidFill>
            <a:srgbClr val="16345C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" name="Shape 1"/>
          <p:cNvSpPr/>
          <p:nvPr/>
        </p:nvSpPr>
        <p:spPr>
          <a:xfrm>
            <a:off x="9875520" y="4206240"/>
            <a:ext cx="3657600" cy="3657600"/>
          </a:xfrm>
          <a:prstGeom prst="ellipse">
            <a:avLst/>
          </a:prstGeom>
          <a:solidFill>
            <a:srgbClr val="16345C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4" name="Text 2"/>
          <p:cNvSpPr txBox="1"/>
          <p:nvPr/>
        </p:nvSpPr>
        <p:spPr>
          <a:xfrm>
            <a:off x="0" y="2651760"/>
            <a:ext cx="121889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0" y="3611880"/>
            <a:ext cx="12188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18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3.xml><?xml version="1.0" encoding="utf-8"?>
<a:theme xmlns:a="http://schemas.openxmlformats.org/drawingml/2006/main" name="1_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ppt/theme/theme4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ppt/theme/theme5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6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2.xml><?xml version="1.0" encoding="utf-8"?>
<a:themeOverride xmlns:a="http://schemas.openxmlformats.org/drawingml/2006/main">
  <a:clrScheme name="Blue Green">
    <a:dk1>
      <a:sysClr val="windowText" lastClr="000000"/>
    </a:dk1>
    <a:lt1>
      <a:sysClr val="window" lastClr="FFFFFF"/>
    </a:lt1>
    <a:dk2>
      <a:srgbClr val="373545"/>
    </a:dk2>
    <a:lt2>
      <a:srgbClr val="CEDBE6"/>
    </a:lt2>
    <a:accent1>
      <a:srgbClr val="3494BA"/>
    </a:accent1>
    <a:accent2>
      <a:srgbClr val="58B6C0"/>
    </a:accent2>
    <a:accent3>
      <a:srgbClr val="75BDA7"/>
    </a:accent3>
    <a:accent4>
      <a:srgbClr val="7A8C8E"/>
    </a:accent4>
    <a:accent5>
      <a:srgbClr val="84ACB6"/>
    </a:accent5>
    <a:accent6>
      <a:srgbClr val="2683C6"/>
    </a:accent6>
    <a:hlink>
      <a:srgbClr val="6B9F25"/>
    </a:hlink>
    <a:folHlink>
      <a:srgbClr val="9F671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</TotalTime>
  <Words>1291</Words>
  <Application>Microsoft Office PowerPoint</Application>
  <PresentationFormat>Widescreen</PresentationFormat>
  <Paragraphs>244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14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Cambria</vt:lpstr>
      <vt:lpstr>Century Gothic</vt:lpstr>
      <vt:lpstr>Gill Sans MT</vt:lpstr>
      <vt:lpstr>Palatino Linotype</vt:lpstr>
      <vt:lpstr>Trebuchet MS</vt:lpstr>
      <vt:lpstr>Wingdings 3</vt:lpstr>
      <vt:lpstr>Office Theme</vt:lpstr>
      <vt:lpstr>Gallery</vt:lpstr>
      <vt:lpstr>1_Gallery</vt:lpstr>
      <vt:lpstr>Ion Boardroom</vt:lpstr>
      <vt:lpstr>Facet</vt:lpstr>
      <vt:lpstr>1_Facet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Abidur Hussain</cp:lastModifiedBy>
  <cp:revision>13</cp:revision>
  <dcterms:created xsi:type="dcterms:W3CDTF">2026-09-05T08:59:17Z</dcterms:created>
  <dcterms:modified xsi:type="dcterms:W3CDTF">2026-09-07T10:23:23Z</dcterms:modified>
</cp:coreProperties>
</file>