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tableStyles" Target="tableStyles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theme" Target="theme/theme1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viewProps" Target="viewProps.xml" /><Relationship Id="rId5" Type="http://schemas.openxmlformats.org/officeDocument/2006/relationships/slide" Target="slides/slide4.xml" /><Relationship Id="rId10" Type="http://schemas.openxmlformats.org/officeDocument/2006/relationships/presProps" Target="presProps.xml" /><Relationship Id="rId4" Type="http://schemas.openxmlformats.org/officeDocument/2006/relationships/slide" Target="slides/slide3.xml" /><Relationship Id="rId9" Type="http://schemas.openxmlformats.org/officeDocument/2006/relationships/slide" Target="slides/slide8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10/8/2026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071990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0A7B3-6521-4DCA-87E5-044747A908C1}" type="datetimeFigureOut">
              <a:rPr lang="en-US" dirty="0"/>
              <a:t>10/8/2026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83806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10/8/2026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890732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4690-1557-4C89-A502-4959FE7FAD70}" type="datetimeFigureOut">
              <a:rPr lang="en-US" dirty="0"/>
              <a:t>10/8/2026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98098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D4976-E339-4826-83B7-FBD03F55ECF8}" type="datetimeFigureOut">
              <a:rPr lang="en-US" dirty="0"/>
              <a:t>10/8/2026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28036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37C31-9E7A-4F99-8774-A0E530DE1A42}" type="datetimeFigureOut">
              <a:rPr lang="en-US" dirty="0"/>
              <a:t>10/8/2026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53749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8504F-A551-4DE0-9316-4DCD1D8CC752}" type="datetimeFigureOut">
              <a:rPr lang="en-US" dirty="0"/>
              <a:t>10/8/2026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74979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E4249-C0D0-4B06-8692-E8BB871AF643}" type="datetimeFigureOut">
              <a:rPr lang="en-US" dirty="0"/>
              <a:t>10/8/2026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87329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042B0DB6-F5C7-45FB-8CF3-31B45F9C2DAC}" type="datetimeFigureOut">
              <a:rPr lang="en-US" dirty="0"/>
              <a:t>10/8/2026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12510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9C37B-1D36-470B-8223-D6C91242EC14}" type="datetimeFigureOut">
              <a:rPr lang="en-US" dirty="0"/>
              <a:t>10/8/2026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09635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6F52A-A82B-47A2-A83A-8C4C91F2D59F}" type="datetimeFigureOut">
              <a:rPr lang="en-US" dirty="0"/>
              <a:t>10/8/2026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8678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1160EA64-D806-43AC-9DF2-F8C432F32B4C}" type="datetimeFigureOut">
              <a:rPr lang="en-US" dirty="0"/>
              <a:t>10/8/2026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06772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 /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 /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 /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0BB88C4-FC70-729D-51E6-E7E4787A4D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0A00C05-1FB5-287E-4F23-E6CDA76D2EDE}"/>
              </a:ext>
            </a:extLst>
          </p:cNvPr>
          <p:cNvSpPr txBox="1"/>
          <p:nvPr/>
        </p:nvSpPr>
        <p:spPr>
          <a:xfrm>
            <a:off x="3411140" y="241638"/>
            <a:ext cx="111085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IN" sz="4000" b="1" u="sng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Group Presentation on -</a:t>
            </a:r>
            <a:endParaRPr lang="en-US" sz="4000" b="1" u="sng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5A374B2-9E89-698D-1799-91C4579CF73D}"/>
              </a:ext>
            </a:extLst>
          </p:cNvPr>
          <p:cNvSpPr txBox="1"/>
          <p:nvPr/>
        </p:nvSpPr>
        <p:spPr>
          <a:xfrm>
            <a:off x="5961459" y="2514600"/>
            <a:ext cx="1828800" cy="1828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DA1CF84-0778-1FF9-DBE3-B9DC8ABA463B}"/>
              </a:ext>
            </a:extLst>
          </p:cNvPr>
          <p:cNvSpPr txBox="1"/>
          <p:nvPr/>
        </p:nvSpPr>
        <p:spPr>
          <a:xfrm>
            <a:off x="139303" y="1191162"/>
            <a:ext cx="11644312" cy="132343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IN" sz="4000" b="1" u="sng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Articles of the Indian Constitution Related to Education from Gender Equality Perspective </a:t>
            </a:r>
            <a:endParaRPr lang="en-US" sz="4000" b="1" u="sng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34B6EF1-CF46-809E-0226-08B1AB50A387}"/>
              </a:ext>
            </a:extLst>
          </p:cNvPr>
          <p:cNvSpPr txBox="1"/>
          <p:nvPr/>
        </p:nvSpPr>
        <p:spPr>
          <a:xfrm>
            <a:off x="2161053" y="3015389"/>
            <a:ext cx="653653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800" b="1" u="sng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Presented  by Group- 18</a:t>
            </a:r>
            <a:endParaRPr lang="en-IN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IN" sz="2800" b="1" u="sng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91DDE36-9EE5-B184-0808-8F970169FB65}"/>
              </a:ext>
            </a:extLst>
          </p:cNvPr>
          <p:cNvSpPr txBox="1"/>
          <p:nvPr/>
        </p:nvSpPr>
        <p:spPr>
          <a:xfrm>
            <a:off x="3600091" y="3604338"/>
            <a:ext cx="7947422" cy="13849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IN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Mehboob Alom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IN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Satendar Chauhan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IN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Angring Rongpipi </a:t>
            </a:r>
            <a:endParaRPr lang="en-US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56818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Diagonal Corners Rounded 1">
            <a:extLst>
              <a:ext uri="{FF2B5EF4-FFF2-40B4-BE49-F238E27FC236}">
                <a16:creationId xmlns:a16="http://schemas.microsoft.com/office/drawing/2014/main" id="{5747FDE0-0959-9057-3A1A-72C1903101E7}"/>
              </a:ext>
            </a:extLst>
          </p:cNvPr>
          <p:cNvSpPr/>
          <p:nvPr/>
        </p:nvSpPr>
        <p:spPr>
          <a:xfrm rot="10800000" flipV="1">
            <a:off x="300128" y="247900"/>
            <a:ext cx="11591744" cy="866234"/>
          </a:xfrm>
          <a:prstGeom prst="round2DiagRect">
            <a:avLst>
              <a:gd name="adj1" fmla="val 50000"/>
              <a:gd name="adj2" fmla="val 50000"/>
            </a:avLst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IN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Introduction </a:t>
            </a:r>
            <a:endParaRPr lang="en-US" sz="3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F51AC9A-A487-F1E6-053F-09E7C5EC3A7E}"/>
              </a:ext>
            </a:extLst>
          </p:cNvPr>
          <p:cNvSpPr txBox="1"/>
          <p:nvPr/>
        </p:nvSpPr>
        <p:spPr>
          <a:xfrm>
            <a:off x="300128" y="4309688"/>
            <a:ext cx="11591744" cy="2031325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marL="914400" lvl="1" indent="-457200" algn="just">
              <a:buFont typeface="Arial" panose="020B0604020202020204" pitchFamily="34" charset="0"/>
              <a:buChar char="•"/>
            </a:pPr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Education and Gender Equality are two pillars of national development, and both are strongly protected by the Indian Constitution.</a:t>
            </a:r>
          </a:p>
          <a:p>
            <a:pPr lvl="1" algn="just"/>
            <a:endParaRPr lang="en-I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14400" lvl="1" indent="-457200" algn="just">
              <a:buFont typeface="Arial" panose="020B0604020202020204" pitchFamily="34" charset="0"/>
              <a:buChar char="•"/>
            </a:pPr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 Constitution provide Articles that aims to prevent gender discrimination in education.</a:t>
            </a:r>
          </a:p>
          <a:p>
            <a:pPr lvl="1" algn="just"/>
            <a:endParaRPr lang="en-I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14400" lvl="1" indent="-457200" algn="just">
              <a:buFont typeface="Arial" panose="020B0604020202020204" pitchFamily="34" charset="0"/>
              <a:buChar char="•"/>
            </a:pPr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These Articles support equal access to education for girls and boys and also transgender.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21AF613-97ED-6A51-37B2-616DB6BC49D4}"/>
              </a:ext>
            </a:extLst>
          </p:cNvPr>
          <p:cNvSpPr txBox="1"/>
          <p:nvPr/>
        </p:nvSpPr>
        <p:spPr>
          <a:xfrm>
            <a:off x="782330" y="1532649"/>
            <a:ext cx="1110954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Education is the process of imparting or acquiring general knowledge, skills and developing the powers of reasoning </a:t>
            </a:r>
            <a:r>
              <a:rPr lang="en-IN" sz="2800">
                <a:latin typeface="Times New Roman" panose="02020603050405020304" pitchFamily="18" charset="0"/>
                <a:cs typeface="Times New Roman" panose="02020603050405020304" pitchFamily="18" charset="0"/>
              </a:rPr>
              <a:t>and judgement.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2365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589C857-EA42-A541-2BF5-8D61FC3E8949}"/>
              </a:ext>
            </a:extLst>
          </p:cNvPr>
          <p:cNvSpPr txBox="1"/>
          <p:nvPr/>
        </p:nvSpPr>
        <p:spPr>
          <a:xfrm>
            <a:off x="5184576" y="2514600"/>
            <a:ext cx="182880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IN" dirty="0"/>
              <a:t> </a:t>
            </a:r>
            <a:endParaRPr lang="en-US" dirty="0"/>
          </a:p>
        </p:txBody>
      </p:sp>
      <p:sp>
        <p:nvSpPr>
          <p:cNvPr id="6" name="Rectangle: Diagonal Corners Rounded 5">
            <a:extLst>
              <a:ext uri="{FF2B5EF4-FFF2-40B4-BE49-F238E27FC236}">
                <a16:creationId xmlns:a16="http://schemas.microsoft.com/office/drawing/2014/main" id="{19510DCD-04E2-79D6-65C5-C3710318AAD6}"/>
              </a:ext>
            </a:extLst>
          </p:cNvPr>
          <p:cNvSpPr/>
          <p:nvPr/>
        </p:nvSpPr>
        <p:spPr>
          <a:xfrm rot="10800000" flipV="1">
            <a:off x="345281" y="213598"/>
            <a:ext cx="11501438" cy="875823"/>
          </a:xfrm>
          <a:prstGeom prst="round2DiagRect">
            <a:avLst>
              <a:gd name="adj1" fmla="val 50000"/>
              <a:gd name="adj2" fmla="val 50000"/>
            </a:avLst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IN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Gender </a:t>
            </a:r>
            <a:r>
              <a:rPr lang="en-IN" sz="36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Equality in Education </a:t>
            </a:r>
            <a:endParaRPr lang="en-US" sz="3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4BC3C40-D7DE-407D-3796-760B717904C5}"/>
              </a:ext>
            </a:extLst>
          </p:cNvPr>
          <p:cNvSpPr txBox="1"/>
          <p:nvPr/>
        </p:nvSpPr>
        <p:spPr>
          <a:xfrm rot="10800000" flipV="1">
            <a:off x="345281" y="2251753"/>
            <a:ext cx="7334848" cy="235449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Gender Equality in Education means that both boys and girls, including transgender children, should get equal access, equal opportunities, equal treatment and equal benefits in education. </a:t>
            </a:r>
          </a:p>
          <a:p>
            <a:pPr algn="just"/>
            <a:endParaRPr lang="en-I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also means that no child should be denied admissions, facilities, or participation in school activities just because of their gender.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5086BEE-8235-DC4A-1EF0-1700E71F04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5312" y="1321594"/>
            <a:ext cx="3786423" cy="36616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99994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Diagonal Corners Rounded 1">
            <a:extLst>
              <a:ext uri="{FF2B5EF4-FFF2-40B4-BE49-F238E27FC236}">
                <a16:creationId xmlns:a16="http://schemas.microsoft.com/office/drawing/2014/main" id="{5B26DDBC-4C3C-32A8-E17D-CFA29901E604}"/>
              </a:ext>
            </a:extLst>
          </p:cNvPr>
          <p:cNvSpPr/>
          <p:nvPr/>
        </p:nvSpPr>
        <p:spPr>
          <a:xfrm>
            <a:off x="211336" y="125016"/>
            <a:ext cx="11754445" cy="1146571"/>
          </a:xfrm>
          <a:prstGeom prst="round2DiagRect">
            <a:avLst>
              <a:gd name="adj1" fmla="val 50000"/>
              <a:gd name="adj2" fmla="val 50000"/>
            </a:avLst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IN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Articles of Indian Constitution Related to Education from </a:t>
            </a:r>
            <a:r>
              <a:rPr lang="en-IN" sz="36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Gender Equality Perspective </a:t>
            </a:r>
            <a:endParaRPr lang="en-US" sz="3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8233CB3-AE49-5E41-2A55-C62E90AE7A8C}"/>
              </a:ext>
            </a:extLst>
          </p:cNvPr>
          <p:cNvSpPr txBox="1"/>
          <p:nvPr/>
        </p:nvSpPr>
        <p:spPr>
          <a:xfrm>
            <a:off x="550662" y="1750753"/>
            <a:ext cx="784324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IN" sz="2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Article 14</a:t>
            </a:r>
          </a:p>
          <a:p>
            <a:pPr lvl="2" algn="just"/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article state that “The state shall not deny to any person equality before the law or the equal protection of the laws within the territory of India”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9F2E96A-2302-9B56-6921-16A142797E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2919" y="2286001"/>
            <a:ext cx="3382862" cy="29254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16B001B-2966-0F4D-FF15-153F37348972}"/>
              </a:ext>
            </a:extLst>
          </p:cNvPr>
          <p:cNvSpPr txBox="1"/>
          <p:nvPr/>
        </p:nvSpPr>
        <p:spPr>
          <a:xfrm>
            <a:off x="550663" y="4319525"/>
            <a:ext cx="7843241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IN" sz="2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Article 15</a:t>
            </a:r>
          </a:p>
          <a:p>
            <a:pPr lvl="2" algn="just"/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article state that “The State shall not discriminate against any citizen on grounds only of religion, race, caste, sex, place, of birth or any of them”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89083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936247B-DA5B-FB33-92DF-9F832176A50A}"/>
              </a:ext>
            </a:extLst>
          </p:cNvPr>
          <p:cNvSpPr txBox="1"/>
          <p:nvPr/>
        </p:nvSpPr>
        <p:spPr>
          <a:xfrm>
            <a:off x="708421" y="955980"/>
            <a:ext cx="6363891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IN" sz="2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Article 15(3)</a:t>
            </a:r>
          </a:p>
          <a:p>
            <a:pPr lvl="2" algn="just"/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article state that, “Nothing in this article shall prevent the state from making any special provision for women and children”</a:t>
            </a:r>
          </a:p>
          <a:p>
            <a:endParaRPr lang="en-I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IN" sz="2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Article 21A</a:t>
            </a:r>
          </a:p>
          <a:p>
            <a:pPr lvl="2" algn="just"/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article state that, “The State shall provide free and compulsory education to all children of the age of 6-14 years in such a manner as the state may, by law determine”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83D0A10-3718-E940-7A91-A83B650776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9563" y="1837594"/>
            <a:ext cx="3869530" cy="34997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957652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361CD72-F44C-EEEE-F913-ECC64DA96138}"/>
              </a:ext>
            </a:extLst>
          </p:cNvPr>
          <p:cNvSpPr txBox="1"/>
          <p:nvPr/>
        </p:nvSpPr>
        <p:spPr>
          <a:xfrm>
            <a:off x="5184576" y="2514600"/>
            <a:ext cx="1828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>
              <a:buFont typeface="Arial" panose="020B0604020202020204" pitchFamily="34" charset="0"/>
              <a:buChar char="•"/>
            </a:pPr>
            <a:endParaRPr lang="en-US" sz="28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1CF42CE-CA2D-824D-D7E7-BBA4D730E2DE}"/>
              </a:ext>
            </a:extLst>
          </p:cNvPr>
          <p:cNvSpPr txBox="1"/>
          <p:nvPr/>
        </p:nvSpPr>
        <p:spPr>
          <a:xfrm>
            <a:off x="628351" y="739087"/>
            <a:ext cx="7372649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IN" sz="2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Article 45</a:t>
            </a:r>
          </a:p>
          <a:p>
            <a:pPr lvl="2" algn="just"/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article state that, “The State shall endeavour to provide early childhood care and education for all children until they complete the age of 6 years”</a:t>
            </a:r>
          </a:p>
          <a:p>
            <a:pPr lvl="2" algn="just"/>
            <a:endParaRPr lang="en-I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IN" sz="2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Article 51A(k)</a:t>
            </a:r>
          </a:p>
          <a:p>
            <a:pPr lvl="2" algn="just"/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article state that, “It should be the duty of every citizen of India who is a parent or guardian to provide opportunities for education to his child or as the case may be ward, between the age of six and fourteen years”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F714F3C-6AE9-C8D6-82DC-E5A22682BF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7484" y="1558356"/>
            <a:ext cx="3604917" cy="31208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8322721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Diagonal Corners Rounded 3">
            <a:extLst>
              <a:ext uri="{FF2B5EF4-FFF2-40B4-BE49-F238E27FC236}">
                <a16:creationId xmlns:a16="http://schemas.microsoft.com/office/drawing/2014/main" id="{EABE13B4-2EFC-B187-D613-3C8678306717}"/>
              </a:ext>
            </a:extLst>
          </p:cNvPr>
          <p:cNvSpPr/>
          <p:nvPr/>
        </p:nvSpPr>
        <p:spPr>
          <a:xfrm>
            <a:off x="341560" y="210741"/>
            <a:ext cx="11508879" cy="860822"/>
          </a:xfrm>
          <a:prstGeom prst="round2DiagRect">
            <a:avLst>
              <a:gd name="adj1" fmla="val 50000"/>
              <a:gd name="adj2" fmla="val 50000"/>
            </a:avLst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IN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Conclusion </a:t>
            </a:r>
            <a:endParaRPr lang="en-US" sz="3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00E9968-DD2B-7C99-8A4D-39EE1026BAA6}"/>
              </a:ext>
            </a:extLst>
          </p:cNvPr>
          <p:cNvSpPr txBox="1"/>
          <p:nvPr/>
        </p:nvSpPr>
        <p:spPr>
          <a:xfrm>
            <a:off x="555872" y="1164134"/>
            <a:ext cx="11508879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Indian Constitution is the strongest foundation for Gender Equality in Education.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n-I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Articles of the Indian Constitution related to education ensure that education is not only a privilege to one gender, but a right of every child whether boy, girl or transgender. 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n-I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Constitution not only prohibits discrimination but also allows special provision to empower girls who were denied education.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n-I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Therefore, Gender Equality will be truly achieved only when these Constitutional Articles are fully implemented in every family, schools and classrooms.</a:t>
            </a:r>
          </a:p>
        </p:txBody>
      </p:sp>
    </p:spTree>
    <p:extLst>
      <p:ext uri="{BB962C8B-B14F-4D97-AF65-F5344CB8AC3E}">
        <p14:creationId xmlns:p14="http://schemas.microsoft.com/office/powerpoint/2010/main" val="14182750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8968C5A-0DA4-7ED1-2F62-DBCFAEC99626}"/>
              </a:ext>
            </a:extLst>
          </p:cNvPr>
          <p:cNvSpPr txBox="1"/>
          <p:nvPr/>
        </p:nvSpPr>
        <p:spPr>
          <a:xfrm>
            <a:off x="4286250" y="2598003"/>
            <a:ext cx="108585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IN" sz="5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Thank You </a:t>
            </a:r>
            <a:endParaRPr lang="en-US" sz="54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1158813"/>
      </p:ext>
    </p:extLst>
  </p:cSld>
  <p:clrMapOvr>
    <a:masterClrMapping/>
  </p:clrMapOvr>
</p:sld>
</file>

<file path=ppt/theme/theme1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8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Parcel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Angring Rongpipi</dc:creator>
  <cp:lastModifiedBy>Angring Rongpipi</cp:lastModifiedBy>
  <cp:revision>21</cp:revision>
  <dcterms:created xsi:type="dcterms:W3CDTF">2026-09-10T14:03:39Z</dcterms:created>
  <dcterms:modified xsi:type="dcterms:W3CDTF">2026-10-08T05:37:46Z</dcterms:modified>
</cp:coreProperties>
</file>