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Brixton Sans" charset="1" panose="000000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605206" y="1944053"/>
            <a:ext cx="13389650" cy="769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70"/>
              </a:lnSpc>
              <a:spcBef>
                <a:spcPct val="0"/>
              </a:spcBef>
            </a:pPr>
            <a:r>
              <a:rPr lang="en-US" sz="5400" strike="noStrike" u="none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RABINDRANATH THAKUR VISHWAVIDYALAYA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579757" y="3292515"/>
            <a:ext cx="13128486" cy="560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5"/>
              </a:lnSpc>
              <a:spcBef>
                <a:spcPct val="0"/>
              </a:spcBef>
            </a:pPr>
            <a:r>
              <a:rPr lang="en-US" sz="3900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WOMEN RESERVATION BILLS : HISTORY AND CURRENT STATUS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208605" y="4897982"/>
            <a:ext cx="5499732" cy="3493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42"/>
              </a:lnSpc>
            </a:pPr>
            <a:r>
              <a:rPr lang="en-US" sz="4326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PRESENTED BY </a:t>
            </a:r>
          </a:p>
          <a:p>
            <a:pPr algn="ctr">
              <a:lnSpc>
                <a:spcPts val="4542"/>
              </a:lnSpc>
            </a:pPr>
          </a:p>
          <a:p>
            <a:pPr algn="ctr">
              <a:lnSpc>
                <a:spcPts val="4542"/>
              </a:lnSpc>
            </a:pPr>
            <a:r>
              <a:rPr lang="en-US" sz="4326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PRIYA PAUL</a:t>
            </a:r>
          </a:p>
          <a:p>
            <a:pPr algn="ctr">
              <a:lnSpc>
                <a:spcPts val="4542"/>
              </a:lnSpc>
            </a:pPr>
            <a:r>
              <a:rPr lang="en-US" sz="4326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MIRJALIN RONGHANGPI</a:t>
            </a:r>
          </a:p>
          <a:p>
            <a:pPr algn="ctr">
              <a:lnSpc>
                <a:spcPts val="4542"/>
              </a:lnSpc>
            </a:pPr>
            <a:r>
              <a:rPr lang="en-US" sz="4326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LAKHI DEBNATH </a:t>
            </a:r>
          </a:p>
          <a:p>
            <a:pPr algn="ctr">
              <a:lnSpc>
                <a:spcPts val="4542"/>
              </a:lnSpc>
              <a:spcBef>
                <a:spcPct val="0"/>
              </a:spcBef>
            </a:pPr>
            <a:r>
              <a:rPr lang="en-US" sz="4326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138402" y="2450486"/>
            <a:ext cx="8011196" cy="1151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57"/>
              </a:lnSpc>
            </a:pPr>
            <a:r>
              <a:rPr lang="en-US" sz="8054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INTRODUCTION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341076" y="4391025"/>
            <a:ext cx="10612328" cy="2991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49"/>
              </a:lnSpc>
              <a:spcBef>
                <a:spcPct val="0"/>
              </a:spcBef>
            </a:pPr>
            <a:r>
              <a:rPr lang="en-US" sz="3190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WOMEN’S POLITICAL PARTICIPATION IS ESSENTIAL FOR A STRONG AND INCLUSIVE DEMOCRACY. HOWEVER, WOMEN HAVE HISTORICALLY BEEN UNDERREPRESENTED IN INDIA’S LEGISLATURES. THE WOMEN’S RESERVATION BILL AIMS TO INCREASE THEIR REPRESENTATION BY PROVIDING 33% RESERVATION IN THE LOK SABHA AND STATE LEGISLATIVE ASSEMBLIES.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14180681" y="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033367" y="1938691"/>
            <a:ext cx="8221266" cy="780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6"/>
              </a:lnSpc>
              <a:spcBef>
                <a:spcPct val="0"/>
              </a:spcBef>
            </a:pPr>
            <a:r>
              <a:rPr lang="en-US" sz="546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HISTORICAL BACKGROUND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3875" y="3287433"/>
            <a:ext cx="16017707" cy="2087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7"/>
              </a:lnSpc>
            </a:pPr>
            <a:r>
              <a:rPr lang="en-US" sz="2587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1 ) THE DEMAND FOR GREATER POLITICAL REPRESENTATION OF WOMEN DEVELOPED GRADUALLY AFTER INDEPENDENCE.</a:t>
            </a:r>
          </a:p>
          <a:p>
            <a:pPr algn="ctr">
              <a:lnSpc>
                <a:spcPts val="2717"/>
              </a:lnSpc>
            </a:pPr>
          </a:p>
          <a:p>
            <a:pPr algn="ctr">
              <a:lnSpc>
                <a:spcPts val="2717"/>
              </a:lnSpc>
            </a:pPr>
          </a:p>
          <a:p>
            <a:pPr algn="ctr">
              <a:lnSpc>
                <a:spcPts val="2717"/>
              </a:lnSpc>
            </a:pPr>
          </a:p>
          <a:p>
            <a:pPr algn="ctr">
              <a:lnSpc>
                <a:spcPts val="2717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118150" y="4381500"/>
            <a:ext cx="14876706" cy="859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2 ) THE 73RD AND 74TH CONSTITUTIONAL AMENDMENTS (1992–93) PROVIDED RESERVATION FOR WOMEN IN LOCAL GOVERNMENT.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23875" y="5641901"/>
            <a:ext cx="16017707" cy="811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1"/>
              </a:lnSpc>
              <a:spcBef>
                <a:spcPct val="0"/>
              </a:spcBef>
            </a:pPr>
            <a:r>
              <a:rPr lang="en-US" sz="2925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3 )AT LEAST ONE-THIRD OF SEATS IN PANCHAYATS AND MUNICIPALITIES WERE RESERVED FOR WOMEN.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33940" y="6730027"/>
            <a:ext cx="15220120" cy="8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9"/>
              </a:lnSpc>
              <a:spcBef>
                <a:spcPct val="0"/>
              </a:spcBef>
            </a:pPr>
            <a:r>
              <a:rPr lang="en-US" sz="2989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4 ) HIS EXPERIENCE STRENGTHENED THE DEMAND FOR RESERVATION IN PARLIAMENT AND STATE ASSEMBLIES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93144" y="7627002"/>
            <a:ext cx="13691732" cy="983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05"/>
              </a:lnSpc>
              <a:spcBef>
                <a:spcPct val="0"/>
              </a:spcBef>
            </a:pPr>
            <a:r>
              <a:rPr lang="en-US" sz="3528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5 ) THE FIRST MAJOR WOMEN’S RESERVATION BILL WAS INTRODUCED IN 1996.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502082" y="1732392"/>
            <a:ext cx="11597985" cy="663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59"/>
              </a:lnSpc>
              <a:spcBef>
                <a:spcPct val="0"/>
              </a:spcBef>
            </a:pPr>
            <a:r>
              <a:rPr lang="en-US" sz="4628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JOURNEY OF THE WOMEN’S RESERVATION BILL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75843" y="2856493"/>
            <a:ext cx="14450463" cy="503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6"/>
              </a:lnSpc>
              <a:spcBef>
                <a:spcPct val="0"/>
              </a:spcBef>
            </a:pPr>
            <a:r>
              <a:rPr lang="en-US" sz="3444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1 ) 1996: FIRST BILL INTRODUCED IN PARLIAMENT BUT COULD NOT BE PASSED.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0295" y="3793860"/>
            <a:ext cx="15944282" cy="943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4"/>
              </a:lnSpc>
              <a:spcBef>
                <a:spcPct val="0"/>
              </a:spcBef>
            </a:pPr>
            <a:r>
              <a:rPr lang="en-US" sz="3423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2 ) 1998 &amp; 1999: BILLS WERE INTRODUCED AGAIN BUT FAILED TO RECEIVE PARLIAMENTARY APPROVAL.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75843" y="5069080"/>
            <a:ext cx="13038584" cy="55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6"/>
              </a:lnSpc>
              <a:spcBef>
                <a:spcPct val="0"/>
              </a:spcBef>
            </a:pPr>
            <a:r>
              <a:rPr lang="en-US" sz="3835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3 ) 2008: A FRESH BILL WAS INTRODUCED IN THE RAJYA SABHA.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48143" y="6145631"/>
            <a:ext cx="13166283" cy="959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5"/>
              </a:lnSpc>
              <a:spcBef>
                <a:spcPct val="0"/>
              </a:spcBef>
            </a:pPr>
            <a:r>
              <a:rPr lang="en-US" sz="3443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4 ) 2010: THE BILL WAS PASSED BY THE RAJYA SABHA BUT COULD NOT BE PASSED BY THE LOK SABHA.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02342" y="7438024"/>
            <a:ext cx="13712085" cy="905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51"/>
              </a:lnSpc>
              <a:spcBef>
                <a:spcPct val="0"/>
              </a:spcBef>
            </a:pPr>
            <a:r>
              <a:rPr lang="en-US" sz="3287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5 ) 2023: A NEW BILL WAS INTRODUCED AND SUCCESSFULLY PASSED BY BOTH HOUSES OF PARLIAMENT.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843200" y="1607785"/>
            <a:ext cx="10578994" cy="701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2"/>
              </a:lnSpc>
              <a:spcBef>
                <a:spcPct val="0"/>
              </a:spcBef>
            </a:pPr>
            <a:r>
              <a:rPr lang="en-US" sz="4935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NARI SHAKTI VANDAN ADHINIYAM, 2023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23546" y="2712166"/>
            <a:ext cx="14440909" cy="754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5"/>
              </a:lnSpc>
              <a:spcBef>
                <a:spcPct val="0"/>
              </a:spcBef>
            </a:pPr>
            <a:r>
              <a:rPr lang="en-US" sz="2719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1 ) THE CONSTITUTION (106TH AMENDMENT) ACT, 2023 IS POPULARLY CALLED THE NARI SHAKTI VANDAN ADHINIYAM.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94099" y="3867025"/>
            <a:ext cx="10507501" cy="460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3"/>
              </a:lnSpc>
              <a:spcBef>
                <a:spcPct val="0"/>
              </a:spcBef>
            </a:pPr>
            <a:r>
              <a:rPr lang="en-US" sz="322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2 ) IT PROVIDES FOR ONE-THIRD RESERVATION FOR WOMEN.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93144" y="4650264"/>
            <a:ext cx="8357063" cy="493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3"/>
              </a:lnSpc>
              <a:spcBef>
                <a:spcPct val="0"/>
              </a:spcBef>
            </a:pPr>
            <a:r>
              <a:rPr lang="en-US" sz="3375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3 ) RESERVATION APPLIES TO THE LOK SABHA.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312428" y="5534025"/>
            <a:ext cx="12634496" cy="503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6"/>
              </a:lnSpc>
              <a:spcBef>
                <a:spcPct val="0"/>
              </a:spcBef>
            </a:pPr>
            <a:r>
              <a:rPr lang="en-US" sz="3444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4 ) THE ACT RECEIVED THE PRESIDENT’S ASSENT IN SEPTEMBER 2023.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312428" y="6474268"/>
            <a:ext cx="13787026" cy="396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r>
              <a:rPr lang="en-US" sz="2735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5 ) IT ALSO APPLIES TO STATE LEGISLATIVE ASSEMBLIES AND </a:t>
            </a:r>
            <a:r>
              <a:rPr lang="en-US" sz="2735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DelHi  legislative Assemblies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702902" y="1592356"/>
            <a:ext cx="4882195" cy="712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9"/>
              </a:lnSpc>
              <a:spcBef>
                <a:spcPct val="0"/>
              </a:spcBef>
            </a:pPr>
            <a:r>
              <a:rPr lang="en-US" sz="4999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MAIN PROVISIONS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093571" y="2686050"/>
            <a:ext cx="12100858" cy="461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3"/>
              </a:lnSpc>
              <a:spcBef>
                <a:spcPct val="0"/>
              </a:spcBef>
            </a:pPr>
            <a:r>
              <a:rPr lang="en-US" sz="322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1 ) 33% OF SEATS IN THE LOK SABHA WILL BE RESERVED FOR WOMEN.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91362" y="3419740"/>
            <a:ext cx="13178742" cy="41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3"/>
              </a:lnSpc>
              <a:spcBef>
                <a:spcPct val="0"/>
              </a:spcBef>
            </a:pPr>
            <a:r>
              <a:rPr lang="en-US" sz="2870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2 ) 33% OF SEATS IN STATE LEGISLATIVE ASSEMBLIES WILL BE RESERVED FOR WOMEN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601731" y="4220978"/>
            <a:ext cx="14232658" cy="695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3"/>
              </a:lnSpc>
              <a:spcBef>
                <a:spcPct val="0"/>
              </a:spcBef>
            </a:pPr>
            <a:r>
              <a:rPr lang="en-US" sz="2507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3 ) ONE-THIRD OF THE SEATS RESERVED FOR SCS AND STS WILL ALSO BE RESERVED FOR WOMEN BELONGING TO THESE COMMUNITIES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26136" y="5288331"/>
            <a:ext cx="13768721" cy="760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0"/>
              </a:lnSpc>
              <a:spcBef>
                <a:spcPct val="0"/>
              </a:spcBef>
            </a:pPr>
            <a:r>
              <a:rPr lang="en-US" sz="2733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4 )THE RESERVATION IS CONSTITUTIONALLY PROVIDED FOR 15 YEARS, SUBJECT TO PARLIAMENT’S POWER TO EXTEND IT BY LAW.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096118" y="6488827"/>
            <a:ext cx="12098311" cy="381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5"/>
              </a:lnSpc>
              <a:spcBef>
                <a:spcPct val="0"/>
              </a:spcBef>
            </a:pPr>
            <a:r>
              <a:rPr lang="en-US" sz="2634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5 ) RESERVED SEATS WILL BE ROTATED AFTER SUBSEQUENT DELIMITATION EXERCISES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301440" y="1733618"/>
            <a:ext cx="9121609" cy="58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7"/>
              </a:lnSpc>
              <a:spcBef>
                <a:spcPct val="0"/>
              </a:spcBef>
            </a:pPr>
            <a:r>
              <a:rPr lang="en-US" sz="409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IMPORTANCE OF WOMEN’S RESERVATION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142120" y="2825613"/>
            <a:ext cx="11896535" cy="505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51"/>
              </a:lnSpc>
              <a:spcBef>
                <a:spcPct val="0"/>
              </a:spcBef>
            </a:pPr>
            <a:r>
              <a:rPr lang="en-US" sz="3573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1 ) PROMOTES GENDER EQUALITY IN POLITICAL INSTITUTIONS.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189323" y="3703035"/>
            <a:ext cx="11767702" cy="505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7"/>
              </a:lnSpc>
              <a:spcBef>
                <a:spcPct val="0"/>
              </a:spcBef>
            </a:pPr>
            <a:r>
              <a:rPr lang="en-US" sz="3511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2 ) INCREASES WOMEN’S PARTICIPATION IN DECISION-MAKING.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189323" y="4733925"/>
            <a:ext cx="13876006" cy="505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8"/>
              </a:lnSpc>
              <a:spcBef>
                <a:spcPct val="0"/>
              </a:spcBef>
            </a:pPr>
            <a:r>
              <a:rPr lang="en-US" sz="351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3 ) GIVES WOMEN GREATER OPPORTUNITIES FOR POLITICAL LEADERSHIP.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189323" y="5582431"/>
            <a:ext cx="13998237" cy="461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3"/>
              </a:lnSpc>
              <a:spcBef>
                <a:spcPct val="0"/>
              </a:spcBef>
            </a:pPr>
            <a:r>
              <a:rPr lang="en-US" sz="322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4  ) HELPS BRING WOMEN’S PERSPECTIVES AND CONCERNS INTO POLICYMAKING.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068308" y="6480635"/>
            <a:ext cx="13560624" cy="461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20"/>
              </a:lnSpc>
              <a:spcBef>
                <a:spcPct val="0"/>
              </a:spcBef>
            </a:pPr>
            <a:r>
              <a:rPr lang="en-US" sz="316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5 ) ENCOURAGES YOUNG WOMEN TO PARTICIPATE IN PUBLIC LIFE AND POLITICS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803341" y="1603163"/>
            <a:ext cx="4681317" cy="701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5"/>
              </a:lnSpc>
              <a:spcBef>
                <a:spcPct val="0"/>
              </a:spcBef>
            </a:pPr>
            <a:r>
              <a:rPr lang="en-US" sz="4928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CURRENT STATUS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31298" y="2743248"/>
            <a:ext cx="13948595" cy="785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1"/>
              </a:lnSpc>
              <a:spcBef>
                <a:spcPct val="0"/>
              </a:spcBef>
            </a:pPr>
            <a:r>
              <a:rPr lang="en-US" sz="2858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1 ) THE WOMEN’S RESERVATION BILL IS NO LONGER MERELY A BILL; IT BECAME LAW THROUGH THE 106TH CONSTITUTIONAL AMENDMENT ACT, 2023.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31298" y="3789026"/>
            <a:ext cx="12690666" cy="670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4"/>
              </a:lnSpc>
              <a:spcBef>
                <a:spcPct val="0"/>
              </a:spcBef>
            </a:pPr>
            <a:r>
              <a:rPr lang="en-US" sz="2423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2 ) HOWEVER, THE 33% RESERVATION HAS NOT YET BEEN IMPLEMENTED IN LOK SABHA AND STATE ASSEMBLY ELECTIONS.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498347" y="4840624"/>
            <a:ext cx="13614498" cy="417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3"/>
              </a:lnSpc>
              <a:spcBef>
                <a:spcPct val="0"/>
              </a:spcBef>
            </a:pPr>
            <a:r>
              <a:rPr lang="en-US" sz="2869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3 ) IMPLEMENTATION IS LINKED TO A CENSUS AND SUBSEQUENT DELIMITATION PROCESS.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476394" y="5779261"/>
            <a:ext cx="13881416" cy="385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1"/>
              </a:lnSpc>
              <a:spcBef>
                <a:spcPct val="0"/>
              </a:spcBef>
            </a:pPr>
            <a:r>
              <a:rPr lang="en-US" sz="2658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4 ) THEREFORE, THE MAJOR ISSUE AT PRESENT IS THE TIMING AND PROCESS OF IMPLEMENTATION.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95937" y="6643025"/>
            <a:ext cx="13510211" cy="715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3"/>
              </a:lnSpc>
              <a:spcBef>
                <a:spcPct val="0"/>
              </a:spcBef>
            </a:pPr>
            <a:r>
              <a:rPr lang="en-US" sz="2575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5 ) THE UPCOMING CENSUS AND DELIMITATION PROCESS WILL BE IMPORTANT IN DETERMINING WHEN THE RESERVATION TAKES EFFECT.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858034" y="1912576"/>
            <a:ext cx="4199549" cy="832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91"/>
              </a:lnSpc>
              <a:spcBef>
                <a:spcPct val="0"/>
              </a:spcBef>
            </a:pPr>
            <a:r>
              <a:rPr lang="en-US" sz="5801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CONCLUSION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87275" y="3732234"/>
            <a:ext cx="14541066" cy="2201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16"/>
              </a:lnSpc>
              <a:spcBef>
                <a:spcPct val="0"/>
              </a:spcBef>
            </a:pPr>
            <a:r>
              <a:rPr lang="en-US" sz="3253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THE WOMEN’S RESERVATION ACT, 2023 IS A SIGNIFICANT STEP TOWARD GENDER EQUALITY AND GREATER POLITICAL PARTICIPATION. IT PROVIDES 33% RESERVATION FOR WOMEN IN LEGISLATURES. ITS IMPLEMENTATION WILL STRENGTHEN WOMEN’S LEADERSHIP, PROMOTE INCLUSIVE DEMOCRACY, AND ENSURE WOMEN HAVE A STRONGER VOICE IN DECISION-MAKING PROCESSES.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484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239484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3941197" y="59245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0"/>
                </a:moveTo>
                <a:lnTo>
                  <a:pt x="4107319" y="0"/>
                </a:lnTo>
                <a:lnTo>
                  <a:pt x="41073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10800000">
            <a:off x="13941197" y="247650"/>
            <a:ext cx="4107319" cy="4114800"/>
          </a:xfrm>
          <a:custGeom>
            <a:avLst/>
            <a:gdLst/>
            <a:ahLst/>
            <a:cxnLst/>
            <a:rect r="r" b="b" t="t" l="l"/>
            <a:pathLst>
              <a:path h="4114800" w="4107319">
                <a:moveTo>
                  <a:pt x="0" y="4114800"/>
                </a:moveTo>
                <a:lnTo>
                  <a:pt x="4107319" y="4114800"/>
                </a:lnTo>
                <a:lnTo>
                  <a:pt x="410731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486400" y="247650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0"/>
                </a:moveTo>
                <a:lnTo>
                  <a:pt x="7315200" y="0"/>
                </a:lnTo>
                <a:lnTo>
                  <a:pt x="7315200" y="944326"/>
                </a:lnTo>
                <a:lnTo>
                  <a:pt x="0" y="9443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5486400" y="9095024"/>
            <a:ext cx="7315200" cy="944326"/>
          </a:xfrm>
          <a:custGeom>
            <a:avLst/>
            <a:gdLst/>
            <a:ahLst/>
            <a:cxnLst/>
            <a:rect r="r" b="b" t="t" l="l"/>
            <a:pathLst>
              <a:path h="944326" w="7315200">
                <a:moveTo>
                  <a:pt x="0" y="944326"/>
                </a:moveTo>
                <a:lnTo>
                  <a:pt x="7315200" y="944326"/>
                </a:lnTo>
                <a:lnTo>
                  <a:pt x="7315200" y="0"/>
                </a:lnTo>
                <a:lnTo>
                  <a:pt x="0" y="0"/>
                </a:lnTo>
                <a:lnTo>
                  <a:pt x="0" y="94432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5212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1245212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4946924" y="12506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0"/>
                </a:moveTo>
                <a:lnTo>
                  <a:pt x="2095864" y="0"/>
                </a:lnTo>
                <a:lnTo>
                  <a:pt x="2095864" y="2108890"/>
                </a:lnTo>
                <a:lnTo>
                  <a:pt x="0" y="2108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-10800000">
            <a:off x="14946924" y="6927505"/>
            <a:ext cx="2095864" cy="2108890"/>
          </a:xfrm>
          <a:custGeom>
            <a:avLst/>
            <a:gdLst/>
            <a:ahLst/>
            <a:cxnLst/>
            <a:rect r="r" b="b" t="t" l="l"/>
            <a:pathLst>
              <a:path h="2108890" w="2095864">
                <a:moveTo>
                  <a:pt x="0" y="2108890"/>
                </a:moveTo>
                <a:lnTo>
                  <a:pt x="2095864" y="2108890"/>
                </a:lnTo>
                <a:lnTo>
                  <a:pt x="2095864" y="0"/>
                </a:lnTo>
                <a:lnTo>
                  <a:pt x="0" y="0"/>
                </a:lnTo>
                <a:lnTo>
                  <a:pt x="0" y="210889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006711" y="3403817"/>
            <a:ext cx="8274578" cy="3612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68"/>
              </a:lnSpc>
            </a:pPr>
            <a:r>
              <a:rPr lang="en-US" sz="1311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THANK</a:t>
            </a:r>
          </a:p>
          <a:p>
            <a:pPr algn="ctr">
              <a:lnSpc>
                <a:spcPts val="13768"/>
              </a:lnSpc>
            </a:pPr>
            <a:r>
              <a:rPr lang="en-US" sz="13112">
                <a:solidFill>
                  <a:srgbClr val="000000"/>
                </a:solidFill>
                <a:latin typeface="Brixton Sans"/>
                <a:ea typeface="Brixton Sans"/>
                <a:cs typeface="Brixton Sans"/>
                <a:sym typeface="Brixton Sans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DAHTdDjvhH0</dc:identifier>
  <dcterms:modified xsi:type="dcterms:W3CDTF">2011-08-01T06:04:30Z</dcterms:modified>
  <cp:revision>1</cp:revision>
  <dc:title>Brown Vintage Classic Project History Presentation</dc:title>
</cp:coreProperties>
</file>