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268" r:id="rId2"/>
    <p:sldId id="269" r:id="rId3"/>
    <p:sldId id="257" r:id="rId4"/>
    <p:sldId id="258" r:id="rId5"/>
    <p:sldId id="259" r:id="rId6"/>
    <p:sldId id="260" r:id="rId7"/>
    <p:sldId id="261" r:id="rId8"/>
    <p:sldId id="270" r:id="rId9"/>
    <p:sldId id="262" r:id="rId10"/>
    <p:sldId id="263" r:id="rId11"/>
    <p:sldId id="264" r:id="rId12"/>
    <p:sldId id="265" r:id="rId13"/>
    <p:sldId id="271" r:id="rId14"/>
    <p:sldId id="272" r:id="rId15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139" y="1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</p:spPr>
        <p:txBody>
          <a:bodyPr anchor="b"/>
          <a:lstStyle>
            <a:lvl1pPr algn="ctr">
              <a:defRPr sz="9894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85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148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86" y="2819485"/>
            <a:ext cx="17339786" cy="4704375"/>
          </a:xfrm>
        </p:spPr>
        <p:txBody>
          <a:bodyPr anchor="b"/>
          <a:lstStyle>
            <a:lvl1pPr>
              <a:defRPr sz="9894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86" y="7568366"/>
            <a:ext cx="17339786" cy="2473919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23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846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768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4pPr>
            <a:lvl5pPr marL="3015691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5pPr>
            <a:lvl6pPr marL="3769614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6pPr>
            <a:lvl7pPr marL="4523537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7pPr>
            <a:lvl8pPr marL="5277460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8pPr>
            <a:lvl9pPr marL="6031382" indent="0">
              <a:buNone/>
              <a:defRPr sz="263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6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157" y="3010591"/>
            <a:ext cx="8544243" cy="71756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7700" y="3010591"/>
            <a:ext cx="8544243" cy="71756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602119"/>
            <a:ext cx="17339786" cy="218595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776" y="2772362"/>
            <a:ext cx="8504976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776" y="4131054"/>
            <a:ext cx="8504976" cy="60761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7701" y="2772362"/>
            <a:ext cx="8546861" cy="1358692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23" indent="0">
              <a:buNone/>
              <a:defRPr sz="3298" b="1"/>
            </a:lvl2pPr>
            <a:lvl3pPr marL="1507846" indent="0">
              <a:buNone/>
              <a:defRPr sz="2968" b="1"/>
            </a:lvl3pPr>
            <a:lvl4pPr marL="2261768" indent="0">
              <a:buNone/>
              <a:defRPr sz="2638" b="1"/>
            </a:lvl4pPr>
            <a:lvl5pPr marL="3015691" indent="0">
              <a:buNone/>
              <a:defRPr sz="2638" b="1"/>
            </a:lvl5pPr>
            <a:lvl6pPr marL="3769614" indent="0">
              <a:buNone/>
              <a:defRPr sz="2638" b="1"/>
            </a:lvl6pPr>
            <a:lvl7pPr marL="4523537" indent="0">
              <a:buNone/>
              <a:defRPr sz="2638" b="1"/>
            </a:lvl7pPr>
            <a:lvl8pPr marL="5277460" indent="0">
              <a:buNone/>
              <a:defRPr sz="2638" b="1"/>
            </a:lvl8pPr>
            <a:lvl9pPr marL="6031382" indent="0">
              <a:buNone/>
              <a:defRPr sz="263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7701" y="4131054"/>
            <a:ext cx="8546861" cy="60761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35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189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11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776" y="753957"/>
            <a:ext cx="6484095" cy="2638848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546861" y="1628338"/>
            <a:ext cx="10177701" cy="8036969"/>
          </a:xfrm>
        </p:spPr>
        <p:txBody>
          <a:bodyPr/>
          <a:lstStyle>
            <a:lvl1pPr marL="0" indent="0">
              <a:buNone/>
              <a:defRPr sz="5277"/>
            </a:lvl1pPr>
            <a:lvl2pPr marL="753923" indent="0">
              <a:buNone/>
              <a:defRPr sz="4617"/>
            </a:lvl2pPr>
            <a:lvl3pPr marL="1507846" indent="0">
              <a:buNone/>
              <a:defRPr sz="3958"/>
            </a:lvl3pPr>
            <a:lvl4pPr marL="2261768" indent="0">
              <a:buNone/>
              <a:defRPr sz="3298"/>
            </a:lvl4pPr>
            <a:lvl5pPr marL="3015691" indent="0">
              <a:buNone/>
              <a:defRPr sz="3298"/>
            </a:lvl5pPr>
            <a:lvl6pPr marL="3769614" indent="0">
              <a:buNone/>
              <a:defRPr sz="3298"/>
            </a:lvl6pPr>
            <a:lvl7pPr marL="4523537" indent="0">
              <a:buNone/>
              <a:defRPr sz="3298"/>
            </a:lvl7pPr>
            <a:lvl8pPr marL="5277460" indent="0">
              <a:buNone/>
              <a:defRPr sz="3298"/>
            </a:lvl8pPr>
            <a:lvl9pPr marL="6031382" indent="0">
              <a:buNone/>
              <a:defRPr sz="3298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776" y="3392805"/>
            <a:ext cx="6484095" cy="6285591"/>
          </a:xfrm>
        </p:spPr>
        <p:txBody>
          <a:bodyPr/>
          <a:lstStyle>
            <a:lvl1pPr marL="0" indent="0">
              <a:buNone/>
              <a:defRPr sz="2638"/>
            </a:lvl1pPr>
            <a:lvl2pPr marL="753923" indent="0">
              <a:buNone/>
              <a:defRPr sz="2309"/>
            </a:lvl2pPr>
            <a:lvl3pPr marL="1507846" indent="0">
              <a:buNone/>
              <a:defRPr sz="1979"/>
            </a:lvl3pPr>
            <a:lvl4pPr marL="2261768" indent="0">
              <a:buNone/>
              <a:defRPr sz="1649"/>
            </a:lvl4pPr>
            <a:lvl5pPr marL="3015691" indent="0">
              <a:buNone/>
              <a:defRPr sz="1649"/>
            </a:lvl5pPr>
            <a:lvl6pPr marL="3769614" indent="0">
              <a:buNone/>
              <a:defRPr sz="1649"/>
            </a:lvl6pPr>
            <a:lvl7pPr marL="4523537" indent="0">
              <a:buNone/>
              <a:defRPr sz="1649"/>
            </a:lvl7pPr>
            <a:lvl8pPr marL="5277460" indent="0">
              <a:buNone/>
              <a:defRPr sz="1649"/>
            </a:lvl8pPr>
            <a:lvl9pPr marL="6031382" indent="0">
              <a:buNone/>
              <a:defRPr sz="1649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299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151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6996" y="602118"/>
            <a:ext cx="4334947" cy="958415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157" y="602118"/>
            <a:ext cx="12753538" cy="958415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157" y="602119"/>
            <a:ext cx="17339786" cy="21859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157" y="3010591"/>
            <a:ext cx="17339786" cy="7175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8520" y="10482093"/>
            <a:ext cx="4523423" cy="6021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578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1507846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61" indent="-376961" algn="l" defTabSz="1507846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88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807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730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653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575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498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421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344" indent="-376961" algn="l" defTabSz="1507846" rtl="0" eaLnBrk="1" latinLnBrk="0" hangingPunct="1">
        <a:lnSpc>
          <a:spcPct val="90000"/>
        </a:lnSpc>
        <a:spcBef>
          <a:spcPts val="824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23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846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768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691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614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537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460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382" algn="l" defTabSz="1507846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87350" y="1"/>
            <a:ext cx="21018500" cy="6053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277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FYUG 7</a:t>
            </a:r>
            <a:r>
              <a:rPr lang="en-GB" sz="5277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th</a:t>
            </a:r>
            <a:r>
              <a:rPr lang="en-GB" sz="5277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</a:t>
            </a:r>
            <a:r>
              <a:rPr lang="en-GB" sz="5277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Sem</a:t>
            </a:r>
            <a:r>
              <a:rPr lang="en-GB" sz="5277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and PG 1</a:t>
            </a:r>
            <a:r>
              <a:rPr lang="en-GB" sz="5277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st</a:t>
            </a:r>
            <a:r>
              <a:rPr lang="en-GB" sz="5277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</a:t>
            </a:r>
            <a:r>
              <a:rPr lang="en-GB" sz="5277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Sem</a:t>
            </a:r>
            <a:r>
              <a:rPr lang="en-GB" sz="5277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2026</a:t>
            </a:r>
            <a:endParaRPr lang="en-GB" sz="5277" b="1" dirty="0">
              <a:latin typeface="Times New Roman" panose="02020603050405020304" pitchFamily="18" charset="0"/>
              <a:ea typeface="Times New Roman" panose="02020603050405020304" pitchFamily="18" charset="0"/>
              <a:cs typeface="Liberation Serif"/>
            </a:endParaRPr>
          </a:p>
          <a:p>
            <a:pPr algn="ctr"/>
            <a:r>
              <a:rPr lang="en-GB" sz="5277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Course </a:t>
            </a:r>
            <a:r>
              <a:rPr lang="en-GB" sz="5277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Title                              :Higher Education</a:t>
            </a:r>
            <a:endParaRPr lang="en-US" sz="5277" dirty="0">
              <a:latin typeface="Liberation Serif"/>
              <a:ea typeface="Liberation Serif"/>
              <a:cs typeface="Liberation Serif"/>
            </a:endParaRPr>
          </a:p>
          <a:p>
            <a:pPr algn="ctr"/>
            <a:r>
              <a:rPr lang="en-GB" sz="527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Course Code                             :DSC-EDU-402</a:t>
            </a:r>
            <a:endParaRPr lang="en-US" sz="5277" dirty="0">
              <a:latin typeface="Liberation Serif"/>
              <a:ea typeface="Liberation Serif"/>
              <a:cs typeface="Liberation Serif"/>
            </a:endParaRPr>
          </a:p>
          <a:p>
            <a:pPr algn="ctr"/>
            <a:r>
              <a:rPr lang="en-GB" sz="527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Nature of the Course                :</a:t>
            </a:r>
            <a:r>
              <a:rPr lang="en-GB" sz="5277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Major</a:t>
            </a:r>
          </a:p>
          <a:p>
            <a:pPr algn="ctr"/>
            <a:endParaRPr lang="en-GB" sz="5277" b="1" dirty="0">
              <a:solidFill>
                <a:srgbClr val="000000"/>
              </a:solidFill>
              <a:latin typeface="Times New Roman" panose="02020603050405020304" pitchFamily="18" charset="0"/>
              <a:ea typeface="Liberation Serif"/>
              <a:cs typeface="Liberation Serif"/>
            </a:endParaRPr>
          </a:p>
          <a:p>
            <a:pPr algn="ctr"/>
            <a:endParaRPr lang="en-GB" sz="5277" b="1" dirty="0">
              <a:solidFill>
                <a:srgbClr val="000000"/>
              </a:solidFill>
              <a:latin typeface="Times New Roman" panose="02020603050405020304" pitchFamily="18" charset="0"/>
              <a:ea typeface="Liberation Serif"/>
              <a:cs typeface="Liberation Serif"/>
            </a:endParaRPr>
          </a:p>
          <a:p>
            <a:pPr algn="ctr"/>
            <a:r>
              <a:rPr lang="en-US" sz="5277" dirty="0"/>
              <a:t>UNIT–1: HIGHER EDUCATION IN INDIA</a:t>
            </a:r>
          </a:p>
          <a:p>
            <a:pPr algn="ctr"/>
            <a:endParaRPr lang="en-US" dirty="0">
              <a:effectLst/>
              <a:latin typeface="Liberation Serif"/>
              <a:ea typeface="Liberation Serif"/>
              <a:cs typeface="Liberation Serif"/>
            </a:endParaRPr>
          </a:p>
        </p:txBody>
      </p:sp>
    </p:spTree>
    <p:extLst>
      <p:ext uri="{BB962C8B-B14F-4D97-AF65-F5344CB8AC3E}">
        <p14:creationId xmlns:p14="http://schemas.microsoft.com/office/powerpoint/2010/main" val="3702596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42264" y="178446"/>
            <a:ext cx="13452722" cy="9551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rPr sz="5607" dirty="0"/>
              <a:t>UNIT–1: HIGHER EDUCATION IN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7004" y="1670209"/>
            <a:ext cx="18184569" cy="821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/>
            </a:pPr>
            <a:r>
              <a:rPr lang="en-US" sz="5936" dirty="0" smtClean="0"/>
              <a:t>STRUCTURE </a:t>
            </a:r>
            <a:r>
              <a:rPr lang="en-US" sz="5936" dirty="0"/>
              <a:t>OF HIGHER EDUCATION</a:t>
            </a:r>
          </a:p>
          <a:p>
            <a:pPr algn="ctr">
              <a:defRPr sz="1800" b="0"/>
            </a:pPr>
            <a:r>
              <a:rPr lang="en-US" sz="5936" dirty="0"/>
              <a:t>Prepared as </a:t>
            </a:r>
            <a:r>
              <a:rPr sz="5936" dirty="0"/>
              <a:t>Study </a:t>
            </a:r>
            <a:r>
              <a:rPr sz="5936" dirty="0"/>
              <a:t>Material / Classroom </a:t>
            </a:r>
            <a:r>
              <a:rPr sz="5936" dirty="0"/>
              <a:t>Presentation</a:t>
            </a:r>
            <a:endParaRPr lang="en-US" sz="5936" dirty="0"/>
          </a:p>
          <a:p>
            <a:pPr algn="ctr">
              <a:defRPr sz="1800" b="0"/>
            </a:pPr>
            <a:r>
              <a:rPr lang="en-GB" sz="5936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For FYUG </a:t>
            </a:r>
            <a:r>
              <a:rPr lang="en-GB" sz="5936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7</a:t>
            </a:r>
            <a:r>
              <a:rPr lang="en-GB" sz="5936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th</a:t>
            </a:r>
            <a:r>
              <a:rPr lang="en-GB" sz="5936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</a:t>
            </a:r>
            <a:r>
              <a:rPr lang="en-GB" sz="5936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Sem</a:t>
            </a:r>
            <a:r>
              <a:rPr lang="en-GB" sz="5936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and PG 1</a:t>
            </a:r>
            <a:r>
              <a:rPr lang="en-GB" sz="5936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st</a:t>
            </a:r>
            <a:r>
              <a:rPr lang="en-GB" sz="5936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</a:t>
            </a:r>
            <a:r>
              <a:rPr lang="en-GB" sz="5936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Sem</a:t>
            </a:r>
            <a:r>
              <a:rPr lang="en-GB" sz="5936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- </a:t>
            </a:r>
          </a:p>
          <a:p>
            <a:pPr algn="ctr">
              <a:defRPr sz="1800" b="0"/>
            </a:pPr>
            <a:r>
              <a:rPr lang="en-GB" sz="5936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1</a:t>
            </a:r>
            <a:r>
              <a:rPr lang="en-GB" sz="5936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st</a:t>
            </a:r>
            <a:r>
              <a:rPr lang="en-GB" sz="5936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October 2026</a:t>
            </a:r>
            <a:endParaRPr lang="en-GB" sz="5936" b="1" dirty="0">
              <a:latin typeface="Times New Roman" panose="02020603050405020304" pitchFamily="18" charset="0"/>
              <a:ea typeface="Times New Roman" panose="02020603050405020304" pitchFamily="18" charset="0"/>
              <a:cs typeface="Liberation Serif"/>
            </a:endParaRPr>
          </a:p>
          <a:p>
            <a:pPr algn="ctr">
              <a:defRPr sz="1800" b="0"/>
            </a:pPr>
            <a:endParaRPr sz="5936" dirty="0"/>
          </a:p>
          <a:p>
            <a:pPr algn="ctr">
              <a:defRPr sz="1600" b="1"/>
            </a:pPr>
            <a:r>
              <a:rPr sz="4617" dirty="0"/>
              <a:t>Prepared and uploaded by</a:t>
            </a:r>
          </a:p>
          <a:p>
            <a:pPr algn="ctr">
              <a:defRPr sz="1600" b="1"/>
            </a:pPr>
            <a:r>
              <a:rPr sz="4617" dirty="0"/>
              <a:t>Dr. N I </a:t>
            </a:r>
            <a:r>
              <a:rPr sz="4617" dirty="0" err="1"/>
              <a:t>Barbhuyan</a:t>
            </a:r>
            <a:endParaRPr sz="4617" dirty="0"/>
          </a:p>
          <a:p>
            <a:pPr algn="ctr">
              <a:defRPr sz="1600" b="0"/>
            </a:pPr>
            <a:r>
              <a:rPr sz="4617" dirty="0"/>
              <a:t>Assistant Professor &amp; </a:t>
            </a:r>
            <a:r>
              <a:rPr sz="4617" dirty="0" err="1"/>
              <a:t>HoD</a:t>
            </a:r>
            <a:r>
              <a:rPr sz="4617" dirty="0"/>
              <a:t>, Education</a:t>
            </a:r>
          </a:p>
          <a:p>
            <a:pPr algn="ctr">
              <a:defRPr sz="1600" b="0"/>
            </a:pPr>
            <a:r>
              <a:rPr sz="4617" dirty="0"/>
              <a:t>Rabindranath Thakur </a:t>
            </a:r>
            <a:r>
              <a:rPr sz="4617" dirty="0" err="1"/>
              <a:t>Vishwavidyalaya</a:t>
            </a:r>
            <a:r>
              <a:rPr sz="4617" dirty="0"/>
              <a:t> (RTV), SS Campus, </a:t>
            </a:r>
            <a:r>
              <a:rPr sz="4617" dirty="0" err="1"/>
              <a:t>Hojai</a:t>
            </a:r>
            <a:r>
              <a:rPr sz="4617" dirty="0"/>
              <a:t> – 782436</a:t>
            </a:r>
          </a:p>
        </p:txBody>
      </p:sp>
      <p:sp>
        <p:nvSpPr>
          <p:cNvPr id="4" name="Rectangle 3"/>
          <p:cNvSpPr/>
          <p:nvPr/>
        </p:nvSpPr>
        <p:spPr>
          <a:xfrm>
            <a:off x="1" y="10826455"/>
            <a:ext cx="20103597" cy="48249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rPr sz="1649"/>
              <a:t>Rabindranath Thakur Vishwavidyalaya | Department of Education</a:t>
            </a:r>
          </a:p>
        </p:txBody>
      </p:sp>
    </p:spTree>
    <p:extLst>
      <p:ext uri="{BB962C8B-B14F-4D97-AF65-F5344CB8AC3E}">
        <p14:creationId xmlns:p14="http://schemas.microsoft.com/office/powerpoint/2010/main" val="178601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05"/>
              </a:spcBef>
            </a:pPr>
            <a:r>
              <a:rPr sz="4500" spc="-70" dirty="0">
                <a:solidFill>
                  <a:srgbClr val="0F0F0F"/>
                </a:solidFill>
              </a:rPr>
              <a:t>Defining</a:t>
            </a:r>
            <a:r>
              <a:rPr sz="4500" spc="-225" dirty="0">
                <a:solidFill>
                  <a:srgbClr val="0F0F0F"/>
                </a:solidFill>
              </a:rPr>
              <a:t> </a:t>
            </a:r>
            <a:r>
              <a:rPr sz="4500" dirty="0"/>
              <a:t>the</a:t>
            </a:r>
            <a:r>
              <a:rPr sz="4500" spc="-465" dirty="0"/>
              <a:t> </a:t>
            </a:r>
            <a:r>
              <a:rPr sz="4500" spc="-140" dirty="0"/>
              <a:t>Higher</a:t>
            </a:r>
            <a:r>
              <a:rPr sz="4500" spc="-204" dirty="0"/>
              <a:t> </a:t>
            </a:r>
            <a:r>
              <a:rPr sz="4500" spc="-55" dirty="0">
                <a:solidFill>
                  <a:srgbClr val="0F0F0F"/>
                </a:solidFill>
              </a:rPr>
              <a:t>Education</a:t>
            </a:r>
            <a:r>
              <a:rPr sz="4500" spc="-295" dirty="0">
                <a:solidFill>
                  <a:srgbClr val="0F0F0F"/>
                </a:solidFill>
              </a:rPr>
              <a:t> </a:t>
            </a:r>
            <a:r>
              <a:rPr sz="4500" spc="-10" dirty="0">
                <a:solidFill>
                  <a:srgbClr val="151515"/>
                </a:solidFill>
              </a:rPr>
              <a:t>Structure</a:t>
            </a:r>
            <a:endParaRPr sz="4500" dirty="0"/>
          </a:p>
        </p:txBody>
      </p:sp>
      <p:sp>
        <p:nvSpPr>
          <p:cNvPr id="5" name="object 5"/>
          <p:cNvSpPr txBox="1"/>
          <p:nvPr/>
        </p:nvSpPr>
        <p:spPr>
          <a:xfrm>
            <a:off x="1002099" y="2071660"/>
            <a:ext cx="13398500" cy="76009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6510" marR="5080" indent="-4445">
              <a:lnSpc>
                <a:spcPts val="2840"/>
              </a:lnSpc>
              <a:spcBef>
                <a:spcPts val="275"/>
              </a:spcBef>
            </a:pPr>
            <a:r>
              <a:rPr sz="2450" spc="-40" dirty="0">
                <a:solidFill>
                  <a:srgbClr val="707070"/>
                </a:solidFill>
                <a:latin typeface="Arial MT"/>
                <a:cs typeface="Arial MT"/>
              </a:rPr>
              <a:t>Systematic</a:t>
            </a:r>
            <a:r>
              <a:rPr sz="2450" spc="15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450" spc="-65" dirty="0">
                <a:solidFill>
                  <a:srgbClr val="6E6E6E"/>
                </a:solidFill>
                <a:latin typeface="Arial MT"/>
                <a:cs typeface="Arial MT"/>
              </a:rPr>
              <a:t>organization</a:t>
            </a:r>
            <a:r>
              <a:rPr sz="2450" spc="-45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747E9C"/>
                </a:solidFill>
                <a:latin typeface="Arial MT"/>
                <a:cs typeface="Arial MT"/>
              </a:rPr>
              <a:t>of</a:t>
            </a:r>
            <a:r>
              <a:rPr sz="2450" spc="-150" dirty="0">
                <a:solidFill>
                  <a:srgbClr val="747E9C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676767"/>
                </a:solidFill>
                <a:latin typeface="Arial MT"/>
                <a:cs typeface="Arial MT"/>
              </a:rPr>
              <a:t>institutions,</a:t>
            </a:r>
            <a:r>
              <a:rPr sz="2450" spc="-95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696969"/>
                </a:solidFill>
                <a:latin typeface="Arial MT"/>
                <a:cs typeface="Arial MT"/>
              </a:rPr>
              <a:t>programmes,</a:t>
            </a:r>
            <a:r>
              <a:rPr sz="2450" spc="35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696969"/>
                </a:solidFill>
                <a:latin typeface="Arial MT"/>
                <a:cs typeface="Arial MT"/>
              </a:rPr>
              <a:t>levels,</a:t>
            </a:r>
            <a:r>
              <a:rPr sz="2450" spc="-65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6E7285"/>
                </a:solidFill>
                <a:latin typeface="Arial MT"/>
                <a:cs typeface="Arial MT"/>
              </a:rPr>
              <a:t>and</a:t>
            </a:r>
            <a:r>
              <a:rPr sz="2450" spc="-200" dirty="0">
                <a:solidFill>
                  <a:srgbClr val="6E7285"/>
                </a:solidFill>
                <a:latin typeface="Arial MT"/>
                <a:cs typeface="Arial MT"/>
              </a:rPr>
              <a:t> </a:t>
            </a:r>
            <a:r>
              <a:rPr sz="2450" spc="-35" dirty="0">
                <a:solidFill>
                  <a:srgbClr val="6E6E6E"/>
                </a:solidFill>
                <a:latin typeface="Arial MT"/>
                <a:cs typeface="Arial MT"/>
              </a:rPr>
              <a:t>regulatory</a:t>
            </a:r>
            <a:r>
              <a:rPr sz="2450" spc="-45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707070"/>
                </a:solidFill>
                <a:latin typeface="Arial MT"/>
                <a:cs typeface="Arial MT"/>
              </a:rPr>
              <a:t>bodies</a:t>
            </a:r>
            <a:r>
              <a:rPr sz="2450" spc="-150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727272"/>
                </a:solidFill>
                <a:latin typeface="Arial MT"/>
                <a:cs typeface="Arial MT"/>
              </a:rPr>
              <a:t>beyond</a:t>
            </a:r>
            <a:r>
              <a:rPr sz="2450" spc="-155" dirty="0">
                <a:solidFill>
                  <a:srgbClr val="727272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6B6B6B"/>
                </a:solidFill>
                <a:latin typeface="Arial MT"/>
                <a:cs typeface="Arial MT"/>
              </a:rPr>
              <a:t>secondary </a:t>
            </a:r>
            <a:r>
              <a:rPr sz="2450" spc="-10" dirty="0">
                <a:solidFill>
                  <a:srgbClr val="727272"/>
                </a:solidFill>
                <a:latin typeface="Arial MT"/>
                <a:cs typeface="Arial MT"/>
              </a:rPr>
              <a:t>school.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8425" y="4080038"/>
            <a:ext cx="7757795" cy="539559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5240">
              <a:lnSpc>
                <a:spcPct val="100000"/>
              </a:lnSpc>
              <a:spcBef>
                <a:spcPts val="755"/>
              </a:spcBef>
            </a:pPr>
            <a:r>
              <a:rPr sz="2300" spc="105" dirty="0">
                <a:solidFill>
                  <a:srgbClr val="0F0F0F"/>
                </a:solidFill>
                <a:latin typeface="Arial MT"/>
                <a:cs typeface="Arial MT"/>
              </a:rPr>
              <a:t>Multi-</a:t>
            </a:r>
            <a:r>
              <a:rPr sz="2300" spc="125" dirty="0">
                <a:solidFill>
                  <a:srgbClr val="0F0F0F"/>
                </a:solidFill>
                <a:latin typeface="Arial MT"/>
                <a:cs typeface="Arial MT"/>
              </a:rPr>
              <a:t>Level</a:t>
            </a:r>
            <a:r>
              <a:rPr sz="2300" spc="-20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2300" spc="95" dirty="0">
                <a:solidFill>
                  <a:srgbClr val="111111"/>
                </a:solidFill>
                <a:latin typeface="Arial MT"/>
                <a:cs typeface="Arial MT"/>
              </a:rPr>
              <a:t>Architecture</a:t>
            </a:r>
            <a:endParaRPr sz="2300">
              <a:latin typeface="Arial MT"/>
              <a:cs typeface="Arial MT"/>
            </a:endParaRPr>
          </a:p>
          <a:p>
            <a:pPr marL="17780" marR="171450" indent="-3175">
              <a:lnSpc>
                <a:spcPts val="2840"/>
              </a:lnSpc>
              <a:spcBef>
                <a:spcPts val="855"/>
              </a:spcBef>
            </a:pPr>
            <a:r>
              <a:rPr sz="2450" spc="-135" dirty="0">
                <a:solidFill>
                  <a:srgbClr val="3D3D3D"/>
                </a:solidFill>
                <a:latin typeface="Arial MT"/>
                <a:cs typeface="Arial MT"/>
              </a:rPr>
              <a:t>Spans</a:t>
            </a:r>
            <a:r>
              <a:rPr sz="2450" spc="-114" dirty="0">
                <a:solidFill>
                  <a:srgbClr val="3D3D3D"/>
                </a:solidFill>
                <a:latin typeface="Arial MT"/>
                <a:cs typeface="Arial MT"/>
              </a:rPr>
              <a:t> </a:t>
            </a:r>
            <a:r>
              <a:rPr sz="2450" spc="-50" dirty="0">
                <a:solidFill>
                  <a:srgbClr val="4D4D4D"/>
                </a:solidFill>
                <a:latin typeface="Arial MT"/>
                <a:cs typeface="Arial MT"/>
              </a:rPr>
              <a:t>diplomas,</a:t>
            </a:r>
            <a:r>
              <a:rPr sz="245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450" spc="-35" dirty="0">
                <a:solidFill>
                  <a:srgbClr val="4B4B4B"/>
                </a:solidFill>
                <a:latin typeface="Arial MT"/>
                <a:cs typeface="Arial MT"/>
              </a:rPr>
              <a:t>undergraduate,</a:t>
            </a:r>
            <a:r>
              <a:rPr sz="2450" spc="-23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424242"/>
                </a:solidFill>
                <a:latin typeface="Arial MT"/>
                <a:cs typeface="Arial MT"/>
              </a:rPr>
              <a:t>postgraduate,</a:t>
            </a:r>
            <a:r>
              <a:rPr sz="2450" spc="-40" dirty="0">
                <a:solidFill>
                  <a:srgbClr val="424242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494949"/>
                </a:solidFill>
                <a:latin typeface="Arial MT"/>
                <a:cs typeface="Arial MT"/>
              </a:rPr>
              <a:t>doctoral, </a:t>
            </a:r>
            <a:r>
              <a:rPr sz="2450" spc="-105" dirty="0">
                <a:solidFill>
                  <a:srgbClr val="566780"/>
                </a:solidFill>
                <a:latin typeface="Arial MT"/>
                <a:cs typeface="Arial MT"/>
              </a:rPr>
              <a:t>and</a:t>
            </a:r>
            <a:r>
              <a:rPr sz="2450" spc="-204" dirty="0">
                <a:solidFill>
                  <a:srgbClr val="566780"/>
                </a:solidFill>
                <a:latin typeface="Arial MT"/>
                <a:cs typeface="Arial MT"/>
              </a:rPr>
              <a:t> </a:t>
            </a:r>
            <a:r>
              <a:rPr sz="2450" spc="-110" dirty="0">
                <a:solidFill>
                  <a:srgbClr val="464646"/>
                </a:solidFill>
                <a:latin typeface="Arial MT"/>
                <a:cs typeface="Arial MT"/>
              </a:rPr>
              <a:t>post—</a:t>
            </a:r>
            <a:r>
              <a:rPr sz="2450" spc="-55" dirty="0">
                <a:solidFill>
                  <a:srgbClr val="464646"/>
                </a:solidFill>
                <a:latin typeface="Arial MT"/>
                <a:cs typeface="Arial MT"/>
              </a:rPr>
              <a:t>doctoral</a:t>
            </a:r>
            <a:r>
              <a:rPr sz="2450" spc="-65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494949"/>
                </a:solidFill>
                <a:latin typeface="Arial MT"/>
                <a:cs typeface="Arial MT"/>
              </a:rPr>
              <a:t>studies.</a:t>
            </a:r>
            <a:endParaRPr sz="24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4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270"/>
              </a:spcBef>
            </a:pPr>
            <a:endParaRPr sz="2450">
              <a:latin typeface="Arial MT"/>
              <a:cs typeface="Arial MT"/>
            </a:endParaRPr>
          </a:p>
          <a:p>
            <a:pPr marL="13970">
              <a:lnSpc>
                <a:spcPct val="100000"/>
              </a:lnSpc>
              <a:spcBef>
                <a:spcPts val="5"/>
              </a:spcBef>
            </a:pPr>
            <a:r>
              <a:rPr sz="2300" dirty="0">
                <a:solidFill>
                  <a:srgbClr val="111111"/>
                </a:solidFill>
                <a:latin typeface="Arial MT"/>
                <a:cs typeface="Arial MT"/>
              </a:rPr>
              <a:t>Diverse</a:t>
            </a:r>
            <a:r>
              <a:rPr sz="2300" spc="-8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300" spc="80" dirty="0">
                <a:solidFill>
                  <a:srgbClr val="0F0F0F"/>
                </a:solidFill>
                <a:latin typeface="Arial MT"/>
                <a:cs typeface="Arial MT"/>
              </a:rPr>
              <a:t>Institutional</a:t>
            </a:r>
            <a:r>
              <a:rPr sz="2300" spc="70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sz="2300" spc="50" dirty="0">
                <a:solidFill>
                  <a:srgbClr val="0F0F0F"/>
                </a:solidFill>
                <a:latin typeface="Arial MT"/>
                <a:cs typeface="Arial MT"/>
              </a:rPr>
              <a:t>Ecosystem</a:t>
            </a:r>
            <a:endParaRPr sz="2300">
              <a:latin typeface="Arial MT"/>
              <a:cs typeface="Arial MT"/>
            </a:endParaRPr>
          </a:p>
          <a:p>
            <a:pPr marL="15240" marR="367665" indent="5080">
              <a:lnSpc>
                <a:spcPts val="2840"/>
              </a:lnSpc>
              <a:spcBef>
                <a:spcPts val="855"/>
              </a:spcBef>
            </a:pPr>
            <a:r>
              <a:rPr sz="2550" spc="-114" dirty="0">
                <a:solidFill>
                  <a:srgbClr val="464646"/>
                </a:solidFill>
                <a:latin typeface="Arial MT"/>
                <a:cs typeface="Arial MT"/>
              </a:rPr>
              <a:t>Comprises</a:t>
            </a:r>
            <a:r>
              <a:rPr sz="2550" spc="-85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550" spc="-60" dirty="0">
                <a:solidFill>
                  <a:srgbClr val="484848"/>
                </a:solidFill>
                <a:latin typeface="Arial MT"/>
                <a:cs typeface="Arial MT"/>
              </a:rPr>
              <a:t>public,</a:t>
            </a:r>
            <a:r>
              <a:rPr sz="2550" spc="-15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550" spc="-95" dirty="0">
                <a:solidFill>
                  <a:srgbClr val="444444"/>
                </a:solidFill>
                <a:latin typeface="Arial MT"/>
                <a:cs typeface="Arial MT"/>
              </a:rPr>
              <a:t>private,</a:t>
            </a:r>
            <a:r>
              <a:rPr sz="2550" spc="-85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550" spc="-95" dirty="0">
                <a:solidFill>
                  <a:srgbClr val="444444"/>
                </a:solidFill>
                <a:latin typeface="Arial MT"/>
                <a:cs typeface="Arial MT"/>
              </a:rPr>
              <a:t>autonomous,</a:t>
            </a:r>
            <a:r>
              <a:rPr sz="2550" spc="75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550" spc="-150" dirty="0">
                <a:solidFill>
                  <a:srgbClr val="5B6679"/>
                </a:solidFill>
                <a:latin typeface="Arial MT"/>
                <a:cs typeface="Arial MT"/>
              </a:rPr>
              <a:t>and</a:t>
            </a:r>
            <a:r>
              <a:rPr sz="2550" spc="-195" dirty="0">
                <a:solidFill>
                  <a:srgbClr val="5B6679"/>
                </a:solidFill>
                <a:latin typeface="Arial MT"/>
                <a:cs typeface="Arial MT"/>
              </a:rPr>
              <a:t> </a:t>
            </a:r>
            <a:r>
              <a:rPr sz="2550" spc="-85" dirty="0">
                <a:solidFill>
                  <a:srgbClr val="3F3F3F"/>
                </a:solidFill>
                <a:latin typeface="Arial MT"/>
                <a:cs typeface="Arial MT"/>
              </a:rPr>
              <a:t>specialized </a:t>
            </a:r>
            <a:r>
              <a:rPr sz="2550" spc="-125" dirty="0">
                <a:solidFill>
                  <a:srgbClr val="3D3D3D"/>
                </a:solidFill>
                <a:latin typeface="Arial MT"/>
                <a:cs typeface="Arial MT"/>
              </a:rPr>
              <a:t>national</a:t>
            </a:r>
            <a:r>
              <a:rPr sz="2550" spc="-10" dirty="0">
                <a:solidFill>
                  <a:srgbClr val="3D3D3D"/>
                </a:solidFill>
                <a:latin typeface="Arial MT"/>
                <a:cs typeface="Arial MT"/>
              </a:rPr>
              <a:t> </a:t>
            </a:r>
            <a:r>
              <a:rPr sz="2550" spc="-10" dirty="0">
                <a:solidFill>
                  <a:srgbClr val="464646"/>
                </a:solidFill>
                <a:latin typeface="Arial MT"/>
                <a:cs typeface="Arial MT"/>
              </a:rPr>
              <a:t>institutes.</a:t>
            </a:r>
            <a:endParaRPr sz="25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5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40"/>
              </a:spcBef>
            </a:pPr>
            <a:endParaRPr sz="25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300" spc="70" dirty="0">
                <a:solidFill>
                  <a:srgbClr val="0C0C0C"/>
                </a:solidFill>
                <a:latin typeface="Arial MT"/>
                <a:cs typeface="Arial MT"/>
              </a:rPr>
              <a:t>Flexible</a:t>
            </a:r>
            <a:r>
              <a:rPr sz="2300" spc="-125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2300" spc="105" dirty="0">
                <a:solidFill>
                  <a:srgbClr val="0A0A0A"/>
                </a:solidFill>
                <a:latin typeface="Arial MT"/>
                <a:cs typeface="Arial MT"/>
              </a:rPr>
              <a:t>Credit</a:t>
            </a:r>
            <a:r>
              <a:rPr sz="2300" spc="-110" dirty="0">
                <a:solidFill>
                  <a:srgbClr val="0A0A0A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131313"/>
                </a:solidFill>
                <a:latin typeface="Arial MT"/>
                <a:cs typeface="Arial MT"/>
              </a:rPr>
              <a:t>Pathways</a:t>
            </a:r>
            <a:endParaRPr sz="2300">
              <a:latin typeface="Arial MT"/>
              <a:cs typeface="Arial MT"/>
            </a:endParaRPr>
          </a:p>
          <a:p>
            <a:pPr marL="16510" marR="5080" indent="-4445">
              <a:lnSpc>
                <a:spcPts val="2840"/>
              </a:lnSpc>
              <a:spcBef>
                <a:spcPts val="855"/>
              </a:spcBef>
            </a:pPr>
            <a:r>
              <a:rPr sz="2450" spc="-105" dirty="0">
                <a:solidFill>
                  <a:srgbClr val="4D4D4D"/>
                </a:solidFill>
                <a:latin typeface="Arial MT"/>
                <a:cs typeface="Arial MT"/>
              </a:rPr>
              <a:t>Evolving</a:t>
            </a:r>
            <a:r>
              <a:rPr sz="2450" spc="-7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494949"/>
                </a:solidFill>
                <a:latin typeface="Arial MT"/>
                <a:cs typeface="Arial MT"/>
              </a:rPr>
              <a:t>toward</a:t>
            </a:r>
            <a:r>
              <a:rPr sz="2450" spc="-7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444444"/>
                </a:solidFill>
                <a:latin typeface="Arial MT"/>
                <a:cs typeface="Arial MT"/>
              </a:rPr>
              <a:t>multidisciplinary</a:t>
            </a:r>
            <a:r>
              <a:rPr sz="2450" spc="-270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545454"/>
                </a:solidFill>
                <a:latin typeface="Arial MT"/>
                <a:cs typeface="Arial MT"/>
              </a:rPr>
              <a:t>choice</a:t>
            </a:r>
            <a:r>
              <a:rPr sz="2450" spc="-120" dirty="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4F4F4F"/>
                </a:solidFill>
                <a:latin typeface="Arial MT"/>
                <a:cs typeface="Arial MT"/>
              </a:rPr>
              <a:t>and</a:t>
            </a:r>
            <a:r>
              <a:rPr sz="2450" spc="-16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3D3D3D"/>
                </a:solidFill>
                <a:latin typeface="Arial MT"/>
                <a:cs typeface="Arial MT"/>
              </a:rPr>
              <a:t>credit</a:t>
            </a:r>
            <a:r>
              <a:rPr sz="2450" spc="-10" dirty="0">
                <a:solidFill>
                  <a:srgbClr val="3D3D3D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3B5066"/>
                </a:solidFill>
                <a:latin typeface="Arial MT"/>
                <a:cs typeface="Arial MT"/>
              </a:rPr>
              <a:t>transfer </a:t>
            </a:r>
            <a:r>
              <a:rPr sz="2450" spc="-20" dirty="0">
                <a:solidFill>
                  <a:srgbClr val="464646"/>
                </a:solidFill>
                <a:latin typeface="Arial MT"/>
                <a:cs typeface="Arial MT"/>
              </a:rPr>
              <a:t>mechanisms.</a:t>
            </a:r>
            <a:endParaRPr sz="2450">
              <a:latin typeface="Arial MT"/>
              <a:cs typeface="Arial MT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34763" y="4146470"/>
            <a:ext cx="8764131" cy="53401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000670" y="881906"/>
            <a:ext cx="277939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50" spc="150" dirty="0">
                <a:solidFill>
                  <a:srgbClr val="3360EB"/>
                </a:solidFill>
                <a:latin typeface="Arial MT"/>
                <a:cs typeface="Arial MT"/>
              </a:rPr>
              <a:t>ACADEM</a:t>
            </a:r>
            <a:r>
              <a:rPr sz="1650" spc="-160" dirty="0">
                <a:solidFill>
                  <a:srgbClr val="3360EB"/>
                </a:solidFill>
                <a:latin typeface="Arial MT"/>
                <a:cs typeface="Arial MT"/>
              </a:rPr>
              <a:t> </a:t>
            </a:r>
            <a:r>
              <a:rPr sz="1650" spc="135" dirty="0">
                <a:solidFill>
                  <a:srgbClr val="1D5DDD"/>
                </a:solidFill>
                <a:latin typeface="Arial MT"/>
                <a:cs typeface="Arial MT"/>
              </a:rPr>
              <a:t>I</a:t>
            </a:r>
            <a:r>
              <a:rPr sz="1650" spc="135" dirty="0">
                <a:solidFill>
                  <a:srgbClr val="2D5DDB"/>
                </a:solidFill>
                <a:latin typeface="Arial MT"/>
                <a:cs typeface="Arial MT"/>
              </a:rPr>
              <a:t>C</a:t>
            </a:r>
            <a:r>
              <a:rPr sz="1650" spc="130" dirty="0">
                <a:solidFill>
                  <a:srgbClr val="2D5DDB"/>
                </a:solidFill>
                <a:latin typeface="Arial MT"/>
                <a:cs typeface="Arial MT"/>
              </a:rPr>
              <a:t> </a:t>
            </a:r>
            <a:r>
              <a:rPr sz="1650" dirty="0">
                <a:solidFill>
                  <a:srgbClr val="2359E2"/>
                </a:solidFill>
                <a:latin typeface="Arial MT"/>
                <a:cs typeface="Arial MT"/>
              </a:rPr>
              <a:t>HI</a:t>
            </a:r>
            <a:r>
              <a:rPr sz="1650" spc="-185" dirty="0">
                <a:solidFill>
                  <a:srgbClr val="2359E2"/>
                </a:solidFill>
                <a:latin typeface="Arial MT"/>
                <a:cs typeface="Arial MT"/>
              </a:rPr>
              <a:t> </a:t>
            </a:r>
            <a:r>
              <a:rPr sz="1650" spc="65" dirty="0">
                <a:solidFill>
                  <a:srgbClr val="2664D8"/>
                </a:solidFill>
                <a:latin typeface="Arial MT"/>
                <a:cs typeface="Arial MT"/>
              </a:rPr>
              <a:t>ERARC</a:t>
            </a:r>
            <a:r>
              <a:rPr sz="1650" spc="-170" dirty="0">
                <a:solidFill>
                  <a:srgbClr val="2664D8"/>
                </a:solidFill>
                <a:latin typeface="Arial MT"/>
                <a:cs typeface="Arial MT"/>
              </a:rPr>
              <a:t> </a:t>
            </a:r>
            <a:r>
              <a:rPr sz="1650" spc="50" dirty="0">
                <a:solidFill>
                  <a:srgbClr val="2F50EF"/>
                </a:solidFill>
                <a:latin typeface="Arial MT"/>
                <a:cs typeface="Arial MT"/>
              </a:rPr>
              <a:t>HY</a:t>
            </a:r>
            <a:endParaRPr sz="1650">
              <a:latin typeface="Arial MT"/>
              <a:cs typeface="Arial MT"/>
            </a:endParaRPr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131313"/>
                </a:solidFill>
              </a:rPr>
              <a:t>Levels</a:t>
            </a:r>
            <a:r>
              <a:rPr spc="-275" dirty="0">
                <a:solidFill>
                  <a:srgbClr val="131313"/>
                </a:solidFill>
              </a:rPr>
              <a:t> </a:t>
            </a:r>
            <a:r>
              <a:rPr dirty="0">
                <a:solidFill>
                  <a:srgbClr val="161616"/>
                </a:solidFill>
              </a:rPr>
              <a:t>of</a:t>
            </a:r>
            <a:r>
              <a:rPr spc="170" dirty="0">
                <a:solidFill>
                  <a:srgbClr val="161616"/>
                </a:solidFill>
              </a:rPr>
              <a:t> </a:t>
            </a:r>
            <a:r>
              <a:rPr spc="-20" dirty="0">
                <a:solidFill>
                  <a:srgbClr val="131313"/>
                </a:solidFill>
              </a:rPr>
              <a:t>Higher</a:t>
            </a:r>
            <a:r>
              <a:rPr spc="-175" dirty="0">
                <a:solidFill>
                  <a:srgbClr val="131313"/>
                </a:solidFill>
              </a:rPr>
              <a:t> </a:t>
            </a:r>
            <a:r>
              <a:rPr spc="65" dirty="0"/>
              <a:t>Education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94246" y="2071660"/>
            <a:ext cx="939482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75" dirty="0">
                <a:solidFill>
                  <a:srgbClr val="606060"/>
                </a:solidFill>
                <a:latin typeface="Arial MT"/>
                <a:cs typeface="Arial MT"/>
              </a:rPr>
              <a:t>Sequential</a:t>
            </a:r>
            <a:r>
              <a:rPr sz="2450" spc="-55" dirty="0">
                <a:solidFill>
                  <a:srgbClr val="606060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707070"/>
                </a:solidFill>
                <a:latin typeface="Arial MT"/>
                <a:cs typeface="Arial MT"/>
              </a:rPr>
              <a:t>academic</a:t>
            </a:r>
            <a:r>
              <a:rPr sz="2450" spc="120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60778E"/>
                </a:solidFill>
                <a:latin typeface="Arial MT"/>
                <a:cs typeface="Arial MT"/>
              </a:rPr>
              <a:t>progression</a:t>
            </a:r>
            <a:r>
              <a:rPr sz="2450" spc="-100" dirty="0">
                <a:solidFill>
                  <a:srgbClr val="60778E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566479"/>
                </a:solidFill>
                <a:latin typeface="Arial MT"/>
                <a:cs typeface="Arial MT"/>
              </a:rPr>
              <a:t>from</a:t>
            </a:r>
            <a:r>
              <a:rPr sz="2450" spc="-225" dirty="0">
                <a:solidFill>
                  <a:srgbClr val="566479"/>
                </a:solidFill>
                <a:latin typeface="Arial MT"/>
                <a:cs typeface="Arial MT"/>
              </a:rPr>
              <a:t> </a:t>
            </a:r>
            <a:r>
              <a:rPr sz="2450" spc="-100" dirty="0">
                <a:solidFill>
                  <a:srgbClr val="696969"/>
                </a:solidFill>
                <a:latin typeface="Arial MT"/>
                <a:cs typeface="Arial MT"/>
              </a:rPr>
              <a:t>skill</a:t>
            </a:r>
            <a:r>
              <a:rPr sz="2450" spc="-180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450" spc="-70" dirty="0">
                <a:solidFill>
                  <a:srgbClr val="6E6E6E"/>
                </a:solidFill>
                <a:latin typeface="Arial MT"/>
                <a:cs typeface="Arial MT"/>
              </a:rPr>
              <a:t>training</a:t>
            </a:r>
            <a:r>
              <a:rPr sz="2450" spc="-145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8299AA"/>
                </a:solidFill>
                <a:latin typeface="Arial MT"/>
                <a:cs typeface="Arial MT"/>
              </a:rPr>
              <a:t>to</a:t>
            </a:r>
            <a:r>
              <a:rPr sz="2450" spc="110" dirty="0">
                <a:solidFill>
                  <a:srgbClr val="8299AA"/>
                </a:solidFill>
                <a:latin typeface="Arial MT"/>
                <a:cs typeface="Arial MT"/>
              </a:rPr>
              <a:t> </a:t>
            </a:r>
            <a:r>
              <a:rPr sz="2450" spc="-80" dirty="0">
                <a:solidFill>
                  <a:srgbClr val="707070"/>
                </a:solidFill>
                <a:latin typeface="Arial MT"/>
                <a:cs typeface="Arial MT"/>
              </a:rPr>
              <a:t>original</a:t>
            </a:r>
            <a:r>
              <a:rPr sz="2450" spc="-85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696969"/>
                </a:solidFill>
                <a:latin typeface="Arial MT"/>
                <a:cs typeface="Arial MT"/>
              </a:rPr>
              <a:t>research.</a:t>
            </a:r>
            <a:endParaRPr sz="24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78349" y="5206647"/>
            <a:ext cx="384805" cy="243448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77417" y="5379417"/>
            <a:ext cx="439777" cy="43977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32161" y="5206647"/>
            <a:ext cx="439777" cy="43977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441878" y="5214501"/>
            <a:ext cx="321979" cy="43192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601679" y="5544333"/>
            <a:ext cx="471189" cy="48689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384738" y="5931491"/>
            <a:ext cx="2202180" cy="165925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2450" spc="-10" dirty="0">
                <a:solidFill>
                  <a:srgbClr val="111111"/>
                </a:solidFill>
                <a:latin typeface="Arial MT"/>
                <a:cs typeface="Arial MT"/>
              </a:rPr>
              <a:t>Diploma</a:t>
            </a:r>
            <a:r>
              <a:rPr sz="2450" spc="-114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030F23"/>
                </a:solidFill>
                <a:latin typeface="Arial MT"/>
                <a:cs typeface="Arial MT"/>
              </a:rPr>
              <a:t>&amp;</a:t>
            </a:r>
            <a:r>
              <a:rPr sz="2450" spc="-190" dirty="0">
                <a:solidFill>
                  <a:srgbClr val="030F23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0E0E0E"/>
                </a:solidFill>
                <a:latin typeface="Arial MT"/>
                <a:cs typeface="Arial MT"/>
              </a:rPr>
              <a:t>Cert.</a:t>
            </a:r>
            <a:endParaRPr sz="2450">
              <a:latin typeface="Arial MT"/>
              <a:cs typeface="Arial MT"/>
            </a:endParaRPr>
          </a:p>
          <a:p>
            <a:pPr marL="150495" marR="130175" indent="-19050" algn="ctr">
              <a:lnSpc>
                <a:spcPts val="2840"/>
              </a:lnSpc>
              <a:spcBef>
                <a:spcPts val="825"/>
              </a:spcBef>
            </a:pPr>
            <a:r>
              <a:rPr sz="2450" spc="-175" dirty="0">
                <a:solidFill>
                  <a:srgbClr val="777777"/>
                </a:solidFill>
                <a:latin typeface="Arial MT"/>
                <a:cs typeface="Arial MT"/>
              </a:rPr>
              <a:t>Short—</a:t>
            </a:r>
            <a:r>
              <a:rPr sz="2450" spc="-20" dirty="0">
                <a:solidFill>
                  <a:srgbClr val="777777"/>
                </a:solidFill>
                <a:latin typeface="Arial MT"/>
                <a:cs typeface="Arial MT"/>
              </a:rPr>
              <a:t>term </a:t>
            </a:r>
            <a:r>
              <a:rPr sz="2450" spc="-35" dirty="0">
                <a:solidFill>
                  <a:srgbClr val="747474"/>
                </a:solidFill>
                <a:latin typeface="Arial MT"/>
                <a:cs typeface="Arial MT"/>
              </a:rPr>
              <a:t>vocational</a:t>
            </a:r>
            <a:r>
              <a:rPr sz="2450" spc="-114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450" spc="-70" dirty="0">
                <a:solidFill>
                  <a:srgbClr val="777990"/>
                </a:solidFill>
                <a:latin typeface="Arial MT"/>
                <a:cs typeface="Arial MT"/>
              </a:rPr>
              <a:t>skill </a:t>
            </a:r>
            <a:r>
              <a:rPr sz="2450" spc="-30" dirty="0">
                <a:solidFill>
                  <a:srgbClr val="676767"/>
                </a:solidFill>
                <a:latin typeface="Arial MT"/>
                <a:cs typeface="Arial MT"/>
              </a:rPr>
              <a:t>specialization.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00924" y="5758721"/>
            <a:ext cx="2098675" cy="20205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2450" spc="-10" dirty="0">
                <a:latin typeface="Arial MT"/>
                <a:cs typeface="Arial MT"/>
              </a:rPr>
              <a:t>Undergraduate</a:t>
            </a:r>
            <a:endParaRPr sz="2450">
              <a:latin typeface="Arial MT"/>
              <a:cs typeface="Arial MT"/>
            </a:endParaRPr>
          </a:p>
          <a:p>
            <a:pPr marL="238125" marR="209550" indent="14604" algn="ctr">
              <a:lnSpc>
                <a:spcPts val="2840"/>
              </a:lnSpc>
              <a:spcBef>
                <a:spcPts val="825"/>
              </a:spcBef>
            </a:pPr>
            <a:r>
              <a:rPr sz="2450" spc="-520" dirty="0">
                <a:solidFill>
                  <a:srgbClr val="606060"/>
                </a:solidFill>
                <a:latin typeface="Arial MT"/>
                <a:cs typeface="Arial MT"/>
              </a:rPr>
              <a:t>3—</a:t>
            </a:r>
            <a:r>
              <a:rPr sz="2450" spc="-370" dirty="0">
                <a:solidFill>
                  <a:srgbClr val="606060"/>
                </a:solidFill>
                <a:latin typeface="Arial MT"/>
                <a:cs typeface="Arial MT"/>
              </a:rPr>
              <a:t>4</a:t>
            </a:r>
            <a:r>
              <a:rPr sz="2450" spc="-180" dirty="0">
                <a:solidFill>
                  <a:srgbClr val="606060"/>
                </a:solidFill>
                <a:latin typeface="Arial MT"/>
                <a:cs typeface="Arial MT"/>
              </a:rPr>
              <a:t> </a:t>
            </a:r>
            <a:r>
              <a:rPr sz="2450" spc="-20" dirty="0">
                <a:solidFill>
                  <a:srgbClr val="727C87"/>
                </a:solidFill>
                <a:latin typeface="Arial MT"/>
                <a:cs typeface="Arial MT"/>
              </a:rPr>
              <a:t>year </a:t>
            </a:r>
            <a:r>
              <a:rPr sz="2450" spc="-45" dirty="0">
                <a:solidFill>
                  <a:srgbClr val="646464"/>
                </a:solidFill>
                <a:latin typeface="Arial MT"/>
                <a:cs typeface="Arial MT"/>
              </a:rPr>
              <a:t>foundational </a:t>
            </a:r>
            <a:r>
              <a:rPr sz="2450" spc="-10" dirty="0">
                <a:solidFill>
                  <a:srgbClr val="6B6B6B"/>
                </a:solidFill>
                <a:latin typeface="Arial MT"/>
                <a:cs typeface="Arial MT"/>
              </a:rPr>
              <a:t>Bachelor's </a:t>
            </a:r>
            <a:r>
              <a:rPr sz="2450" spc="-10" dirty="0">
                <a:solidFill>
                  <a:srgbClr val="707070"/>
                </a:solidFill>
                <a:latin typeface="Arial MT"/>
                <a:cs typeface="Arial MT"/>
              </a:rPr>
              <a:t>degree.</a:t>
            </a:r>
            <a:endParaRPr sz="24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67290" y="6376769"/>
            <a:ext cx="133503" cy="196329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9095258" y="5758721"/>
            <a:ext cx="1915795" cy="20205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R="31115" algn="ctr">
              <a:lnSpc>
                <a:spcPct val="100000"/>
              </a:lnSpc>
              <a:spcBef>
                <a:spcPts val="745"/>
              </a:spcBef>
            </a:pPr>
            <a:r>
              <a:rPr sz="2450" spc="-10" dirty="0">
                <a:solidFill>
                  <a:srgbClr val="151515"/>
                </a:solidFill>
                <a:latin typeface="Arial MT"/>
                <a:cs typeface="Arial MT"/>
              </a:rPr>
              <a:t>Postgraduate</a:t>
            </a:r>
            <a:endParaRPr sz="2450">
              <a:latin typeface="Arial MT"/>
              <a:cs typeface="Arial MT"/>
            </a:endParaRPr>
          </a:p>
          <a:p>
            <a:pPr marL="12065" marR="5080" indent="-36830" algn="ctr">
              <a:lnSpc>
                <a:spcPts val="2840"/>
              </a:lnSpc>
              <a:spcBef>
                <a:spcPts val="825"/>
              </a:spcBef>
            </a:pPr>
            <a:r>
              <a:rPr sz="2450" spc="-165" dirty="0">
                <a:solidFill>
                  <a:srgbClr val="646464"/>
                </a:solidFill>
                <a:latin typeface="Arial MT"/>
                <a:cs typeface="Arial MT"/>
              </a:rPr>
              <a:t>l—</a:t>
            </a:r>
            <a:r>
              <a:rPr sz="2450" spc="-10" dirty="0">
                <a:solidFill>
                  <a:srgbClr val="646464"/>
                </a:solidFill>
                <a:latin typeface="Arial MT"/>
                <a:cs typeface="Arial MT"/>
              </a:rPr>
              <a:t>2year </a:t>
            </a:r>
            <a:r>
              <a:rPr sz="2450" spc="-10" dirty="0">
                <a:solidFill>
                  <a:srgbClr val="6D6D6D"/>
                </a:solidFill>
                <a:latin typeface="Arial MT"/>
                <a:cs typeface="Arial MT"/>
              </a:rPr>
              <a:t>advanced </a:t>
            </a:r>
            <a:r>
              <a:rPr sz="2450" spc="-10" dirty="0">
                <a:solidFill>
                  <a:srgbClr val="9A9A9A"/>
                </a:solidFill>
                <a:latin typeface="Arial MT"/>
                <a:cs typeface="Arial MT"/>
              </a:rPr>
              <a:t>Master's </a:t>
            </a:r>
            <a:r>
              <a:rPr sz="2450" spc="-45" dirty="0">
                <a:solidFill>
                  <a:srgbClr val="646464"/>
                </a:solidFill>
                <a:latin typeface="Arial MT"/>
                <a:cs typeface="Arial MT"/>
              </a:rPr>
              <a:t>specialization.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685441" y="6119966"/>
            <a:ext cx="2268855" cy="12979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70485" indent="-58419">
              <a:lnSpc>
                <a:spcPct val="100000"/>
              </a:lnSpc>
              <a:spcBef>
                <a:spcPts val="745"/>
              </a:spcBef>
            </a:pPr>
            <a:r>
              <a:rPr sz="2450" dirty="0">
                <a:solidFill>
                  <a:srgbClr val="08182F"/>
                </a:solidFill>
                <a:latin typeface="Arial MT"/>
                <a:cs typeface="Arial MT"/>
              </a:rPr>
              <a:t>Doctoral</a:t>
            </a:r>
            <a:r>
              <a:rPr sz="2450" spc="-50" dirty="0">
                <a:solidFill>
                  <a:srgbClr val="08182F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031328"/>
                </a:solidFill>
                <a:latin typeface="Arial MT"/>
                <a:cs typeface="Arial MT"/>
              </a:rPr>
              <a:t>(Ph.</a:t>
            </a:r>
            <a:r>
              <a:rPr sz="2450" spc="-10" dirty="0">
                <a:solidFill>
                  <a:srgbClr val="0F0F0F"/>
                </a:solidFill>
                <a:latin typeface="Arial MT"/>
                <a:cs typeface="Arial MT"/>
              </a:rPr>
              <a:t>D.)</a:t>
            </a:r>
            <a:endParaRPr sz="2450">
              <a:latin typeface="Arial MT"/>
              <a:cs typeface="Arial MT"/>
            </a:endParaRPr>
          </a:p>
          <a:p>
            <a:pPr marL="109220" marR="57785" indent="-39370">
              <a:lnSpc>
                <a:spcPts val="2840"/>
              </a:lnSpc>
              <a:spcBef>
                <a:spcPts val="825"/>
              </a:spcBef>
            </a:pPr>
            <a:r>
              <a:rPr sz="2450" spc="-540" dirty="0">
                <a:solidFill>
                  <a:srgbClr val="696969"/>
                </a:solidFill>
                <a:latin typeface="Arial MT"/>
                <a:cs typeface="Arial MT"/>
              </a:rPr>
              <a:t>3—</a:t>
            </a:r>
            <a:r>
              <a:rPr sz="2450" spc="-385" dirty="0">
                <a:solidFill>
                  <a:srgbClr val="696969"/>
                </a:solidFill>
                <a:latin typeface="Arial MT"/>
                <a:cs typeface="Arial MT"/>
              </a:rPr>
              <a:t>5</a:t>
            </a:r>
            <a:r>
              <a:rPr sz="2450" spc="-110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676767"/>
                </a:solidFill>
                <a:latin typeface="Arial MT"/>
                <a:cs typeface="Arial MT"/>
              </a:rPr>
              <a:t>year</a:t>
            </a:r>
            <a:r>
              <a:rPr sz="2450" spc="-125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450" spc="-50" dirty="0">
                <a:solidFill>
                  <a:srgbClr val="646464"/>
                </a:solidFill>
                <a:latin typeface="Arial MT"/>
                <a:cs typeface="Arial MT"/>
              </a:rPr>
              <a:t>original </a:t>
            </a:r>
            <a:r>
              <a:rPr sz="2450" spc="-75" dirty="0">
                <a:solidFill>
                  <a:srgbClr val="707070"/>
                </a:solidFill>
                <a:latin typeface="Arial MT"/>
                <a:cs typeface="Arial MT"/>
              </a:rPr>
              <a:t>thesis</a:t>
            </a:r>
            <a:r>
              <a:rPr sz="2450" spc="-130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450" spc="-35" dirty="0">
                <a:solidFill>
                  <a:srgbClr val="757575"/>
                </a:solidFill>
                <a:latin typeface="Arial MT"/>
                <a:cs typeface="Arial MT"/>
              </a:rPr>
              <a:t>research.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588464" y="5758721"/>
            <a:ext cx="2018664" cy="20205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745"/>
              </a:spcBef>
            </a:pPr>
            <a:r>
              <a:rPr sz="2450" spc="114" dirty="0">
                <a:solidFill>
                  <a:srgbClr val="111111"/>
                </a:solidFill>
                <a:latin typeface="Arial MT"/>
                <a:cs typeface="Arial MT"/>
              </a:rPr>
              <a:t>Post-</a:t>
            </a:r>
            <a:r>
              <a:rPr sz="2450" spc="-10" dirty="0">
                <a:solidFill>
                  <a:srgbClr val="181818"/>
                </a:solidFill>
                <a:latin typeface="Arial MT"/>
                <a:cs typeface="Arial MT"/>
              </a:rPr>
              <a:t>Doctoral</a:t>
            </a:r>
            <a:endParaRPr sz="2450">
              <a:latin typeface="Arial MT"/>
              <a:cs typeface="Arial MT"/>
            </a:endParaRPr>
          </a:p>
          <a:p>
            <a:pPr marL="31750" marR="50165" indent="20955" algn="ctr">
              <a:lnSpc>
                <a:spcPts val="2840"/>
              </a:lnSpc>
              <a:spcBef>
                <a:spcPts val="825"/>
              </a:spcBef>
            </a:pPr>
            <a:r>
              <a:rPr sz="2450" spc="-10" dirty="0">
                <a:solidFill>
                  <a:srgbClr val="798CA3"/>
                </a:solidFill>
                <a:latin typeface="Arial MT"/>
                <a:cs typeface="Arial MT"/>
              </a:rPr>
              <a:t>Advanced </a:t>
            </a:r>
            <a:r>
              <a:rPr sz="2450" spc="-10" dirty="0">
                <a:solidFill>
                  <a:srgbClr val="696969"/>
                </a:solidFill>
                <a:latin typeface="Arial MT"/>
                <a:cs typeface="Arial MT"/>
              </a:rPr>
              <a:t>independent </a:t>
            </a:r>
            <a:r>
              <a:rPr sz="2450" spc="-90" dirty="0">
                <a:solidFill>
                  <a:srgbClr val="6E6E6E"/>
                </a:solidFill>
                <a:latin typeface="Arial MT"/>
                <a:cs typeface="Arial MT"/>
              </a:rPr>
              <a:t>research</a:t>
            </a:r>
            <a:r>
              <a:rPr sz="2450" spc="-95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450" spc="-310" dirty="0">
                <a:solidFill>
                  <a:srgbClr val="797979"/>
                </a:solidFill>
                <a:latin typeface="Arial MT"/>
                <a:cs typeface="Arial MT"/>
              </a:rPr>
              <a:t>post—</a:t>
            </a:r>
            <a:r>
              <a:rPr sz="2450" spc="-10" dirty="0">
                <a:solidFill>
                  <a:srgbClr val="707070"/>
                </a:solidFill>
                <a:latin typeface="Arial MT"/>
                <a:cs typeface="Arial MT"/>
              </a:rPr>
              <a:t>doctorate.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8375" y="881906"/>
            <a:ext cx="3383915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650" dirty="0">
                <a:solidFill>
                  <a:srgbClr val="315DD6"/>
                </a:solidFill>
                <a:latin typeface="Arial MT"/>
                <a:cs typeface="Arial MT"/>
              </a:rPr>
              <a:t>I</a:t>
            </a:r>
            <a:r>
              <a:rPr sz="1650" spc="-295" dirty="0">
                <a:solidFill>
                  <a:srgbClr val="315DD6"/>
                </a:solidFill>
                <a:latin typeface="Arial MT"/>
                <a:cs typeface="Arial MT"/>
              </a:rPr>
              <a:t> </a:t>
            </a:r>
            <a:r>
              <a:rPr sz="1650" spc="80" dirty="0">
                <a:solidFill>
                  <a:srgbClr val="2464CA"/>
                </a:solidFill>
                <a:latin typeface="Arial MT"/>
                <a:cs typeface="Arial MT"/>
              </a:rPr>
              <a:t>NSTIT</a:t>
            </a:r>
            <a:r>
              <a:rPr sz="1650" spc="-225" dirty="0">
                <a:solidFill>
                  <a:srgbClr val="2464CA"/>
                </a:solidFill>
                <a:latin typeface="Arial MT"/>
                <a:cs typeface="Arial MT"/>
              </a:rPr>
              <a:t> </a:t>
            </a:r>
            <a:r>
              <a:rPr sz="1650" spc="155" dirty="0">
                <a:solidFill>
                  <a:srgbClr val="2F60D6"/>
                </a:solidFill>
                <a:latin typeface="Arial MT"/>
                <a:cs typeface="Arial MT"/>
              </a:rPr>
              <a:t>U</a:t>
            </a:r>
            <a:r>
              <a:rPr sz="1650" spc="155" dirty="0">
                <a:solidFill>
                  <a:srgbClr val="2452C6"/>
                </a:solidFill>
                <a:latin typeface="Arial MT"/>
                <a:cs typeface="Arial MT"/>
              </a:rPr>
              <a:t>TI</a:t>
            </a:r>
            <a:r>
              <a:rPr sz="1650" spc="155" dirty="0">
                <a:solidFill>
                  <a:srgbClr val="4867E2"/>
                </a:solidFill>
                <a:latin typeface="Arial MT"/>
                <a:cs typeface="Arial MT"/>
              </a:rPr>
              <a:t>ONAL</a:t>
            </a:r>
            <a:r>
              <a:rPr sz="1650" spc="140" dirty="0">
                <a:solidFill>
                  <a:srgbClr val="4867E2"/>
                </a:solidFill>
                <a:latin typeface="Arial MT"/>
                <a:cs typeface="Arial MT"/>
              </a:rPr>
              <a:t> </a:t>
            </a:r>
            <a:r>
              <a:rPr sz="1650" spc="140" dirty="0">
                <a:solidFill>
                  <a:srgbClr val="2D64E2"/>
                </a:solidFill>
                <a:latin typeface="Arial MT"/>
                <a:cs typeface="Arial MT"/>
              </a:rPr>
              <a:t>LANDSCAPE</a:t>
            </a:r>
            <a:endParaRPr sz="1650">
              <a:latin typeface="Arial MT"/>
              <a:cs typeface="Arial MT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151515"/>
                </a:solidFill>
              </a:rPr>
              <a:t>Types</a:t>
            </a:r>
            <a:r>
              <a:rPr spc="-370" dirty="0">
                <a:solidFill>
                  <a:srgbClr val="151515"/>
                </a:solidFill>
              </a:rPr>
              <a:t> </a:t>
            </a:r>
            <a:r>
              <a:rPr dirty="0">
                <a:solidFill>
                  <a:srgbClr val="161616"/>
                </a:solidFill>
              </a:rPr>
              <a:t>of</a:t>
            </a:r>
            <a:r>
              <a:rPr spc="145" dirty="0">
                <a:solidFill>
                  <a:srgbClr val="161616"/>
                </a:solidFill>
              </a:rPr>
              <a:t> </a:t>
            </a:r>
            <a:r>
              <a:rPr spc="-20" dirty="0">
                <a:solidFill>
                  <a:srgbClr val="151515"/>
                </a:solidFill>
              </a:rPr>
              <a:t>Higher</a:t>
            </a:r>
            <a:r>
              <a:rPr spc="-220" dirty="0">
                <a:solidFill>
                  <a:srgbClr val="151515"/>
                </a:solidFill>
              </a:rPr>
              <a:t> </a:t>
            </a:r>
            <a:r>
              <a:rPr spc="55" dirty="0">
                <a:solidFill>
                  <a:srgbClr val="131313"/>
                </a:solidFill>
              </a:rPr>
              <a:t>Educational</a:t>
            </a:r>
            <a:r>
              <a:rPr spc="-250" dirty="0">
                <a:solidFill>
                  <a:srgbClr val="131313"/>
                </a:solidFill>
              </a:rPr>
              <a:t> </a:t>
            </a:r>
            <a:r>
              <a:rPr spc="70" dirty="0">
                <a:solidFill>
                  <a:srgbClr val="131313"/>
                </a:solidFill>
              </a:rPr>
              <a:t>Institutions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3456" y="2088021"/>
            <a:ext cx="7802245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300" dirty="0">
                <a:solidFill>
                  <a:srgbClr val="6D6D6D"/>
                </a:solidFill>
                <a:latin typeface="Arial MT"/>
                <a:cs typeface="Arial MT"/>
              </a:rPr>
              <a:t>Tripartite</a:t>
            </a:r>
            <a:r>
              <a:rPr sz="2300" spc="-20" dirty="0">
                <a:solidFill>
                  <a:srgbClr val="6D6D6D"/>
                </a:solidFill>
                <a:latin typeface="Arial MT"/>
                <a:cs typeface="Arial MT"/>
              </a:rPr>
              <a:t> </a:t>
            </a:r>
            <a:r>
              <a:rPr sz="2300" spc="65" dirty="0">
                <a:solidFill>
                  <a:srgbClr val="6B6B6B"/>
                </a:solidFill>
                <a:latin typeface="Arial MT"/>
                <a:cs typeface="Arial MT"/>
              </a:rPr>
              <a:t>categorization</a:t>
            </a:r>
            <a:r>
              <a:rPr sz="2300" spc="-215" dirty="0">
                <a:solidFill>
                  <a:srgbClr val="6B6B6B"/>
                </a:solidFill>
                <a:latin typeface="Arial MT"/>
                <a:cs typeface="Arial MT"/>
              </a:rPr>
              <a:t> </a:t>
            </a:r>
            <a:r>
              <a:rPr sz="2300" spc="100" dirty="0">
                <a:solidFill>
                  <a:srgbClr val="808AAA"/>
                </a:solidFill>
                <a:latin typeface="Arial MT"/>
                <a:cs typeface="Arial MT"/>
              </a:rPr>
              <a:t>of</a:t>
            </a:r>
            <a:r>
              <a:rPr sz="2300" spc="-55" dirty="0">
                <a:solidFill>
                  <a:srgbClr val="808AAA"/>
                </a:solidFill>
                <a:latin typeface="Arial MT"/>
                <a:cs typeface="Arial MT"/>
              </a:rPr>
              <a:t> </a:t>
            </a:r>
            <a:r>
              <a:rPr sz="2300" spc="-20" dirty="0">
                <a:solidFill>
                  <a:srgbClr val="676767"/>
                </a:solidFill>
                <a:latin typeface="Arial MT"/>
                <a:cs typeface="Arial MT"/>
              </a:rPr>
              <a:t>Indian</a:t>
            </a:r>
            <a:r>
              <a:rPr sz="2300" spc="-145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707070"/>
                </a:solidFill>
                <a:latin typeface="Arial MT"/>
                <a:cs typeface="Arial MT"/>
              </a:rPr>
              <a:t>higher</a:t>
            </a:r>
            <a:r>
              <a:rPr sz="2300" spc="-85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300" spc="60" dirty="0">
                <a:solidFill>
                  <a:srgbClr val="727272"/>
                </a:solidFill>
                <a:latin typeface="Arial MT"/>
                <a:cs typeface="Arial MT"/>
              </a:rPr>
              <a:t>education</a:t>
            </a:r>
            <a:r>
              <a:rPr sz="2300" spc="-65" dirty="0">
                <a:solidFill>
                  <a:srgbClr val="727272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676767"/>
                </a:solidFill>
                <a:latin typeface="Arial MT"/>
                <a:cs typeface="Arial MT"/>
              </a:rPr>
              <a:t>centers.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453654" y="4930866"/>
            <a:ext cx="2258695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300" dirty="0">
                <a:solidFill>
                  <a:srgbClr val="1F5DFF"/>
                </a:solidFill>
                <a:latin typeface="Arial MT"/>
                <a:cs typeface="Arial MT"/>
              </a:rPr>
              <a:t>jut</a:t>
            </a:r>
            <a:r>
              <a:rPr sz="2300" spc="160" dirty="0">
                <a:solidFill>
                  <a:srgbClr val="1F5DFF"/>
                </a:solidFill>
                <a:latin typeface="Arial MT"/>
                <a:cs typeface="Arial MT"/>
              </a:rPr>
              <a:t>  </a:t>
            </a:r>
            <a:r>
              <a:rPr sz="2300" spc="125" dirty="0">
                <a:solidFill>
                  <a:srgbClr val="131313"/>
                </a:solidFill>
                <a:latin typeface="Arial MT"/>
                <a:cs typeface="Arial MT"/>
              </a:rPr>
              <a:t>Universities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28375" y="5378497"/>
            <a:ext cx="4176395" cy="2617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145" marR="5080">
              <a:lnSpc>
                <a:spcPct val="147900"/>
              </a:lnSpc>
              <a:spcBef>
                <a:spcPts val="95"/>
              </a:spcBef>
            </a:pPr>
            <a:r>
              <a:rPr sz="2300" spc="75" dirty="0">
                <a:solidFill>
                  <a:srgbClr val="3D5772"/>
                </a:solidFill>
                <a:latin typeface="Arial MT"/>
                <a:cs typeface="Arial MT"/>
              </a:rPr>
              <a:t>Central:</a:t>
            </a:r>
            <a:r>
              <a:rPr sz="2300" spc="-120" dirty="0">
                <a:solidFill>
                  <a:srgbClr val="3D5772"/>
                </a:solidFill>
                <a:latin typeface="Arial MT"/>
                <a:cs typeface="Arial MT"/>
              </a:rPr>
              <a:t> </a:t>
            </a:r>
            <a:r>
              <a:rPr sz="2300" spc="-30" dirty="0">
                <a:solidFill>
                  <a:srgbClr val="464646"/>
                </a:solidFill>
                <a:latin typeface="Arial MT"/>
                <a:cs typeface="Arial MT"/>
              </a:rPr>
              <a:t>Parliament</a:t>
            </a:r>
            <a:r>
              <a:rPr sz="2300" spc="45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44444"/>
                </a:solidFill>
                <a:latin typeface="Arial MT"/>
                <a:cs typeface="Arial MT"/>
              </a:rPr>
              <a:t>established </a:t>
            </a:r>
            <a:r>
              <a:rPr sz="2300" spc="75" dirty="0">
                <a:solidFill>
                  <a:srgbClr val="495667"/>
                </a:solidFill>
                <a:latin typeface="Arial MT"/>
                <a:cs typeface="Arial MT"/>
              </a:rPr>
              <a:t>State:</a:t>
            </a:r>
            <a:r>
              <a:rPr sz="2300" spc="-100" dirty="0">
                <a:solidFill>
                  <a:srgbClr val="495667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84848"/>
                </a:solidFill>
                <a:latin typeface="Arial MT"/>
                <a:cs typeface="Arial MT"/>
              </a:rPr>
              <a:t>Provincial</a:t>
            </a:r>
            <a:r>
              <a:rPr sz="2300" spc="-6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B4B4B"/>
                </a:solidFill>
                <a:latin typeface="Arial MT"/>
                <a:cs typeface="Arial MT"/>
              </a:rPr>
              <a:t>legislation </a:t>
            </a:r>
            <a:r>
              <a:rPr sz="2300" spc="60" dirty="0">
                <a:solidFill>
                  <a:srgbClr val="4B4B4B"/>
                </a:solidFill>
                <a:latin typeface="Arial MT"/>
                <a:cs typeface="Arial MT"/>
              </a:rPr>
              <a:t>Private:</a:t>
            </a:r>
            <a:r>
              <a:rPr sz="2300" spc="110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3D3D3D"/>
                </a:solidFill>
                <a:latin typeface="Arial MT"/>
                <a:cs typeface="Arial MT"/>
              </a:rPr>
              <a:t>Sponsoring</a:t>
            </a:r>
            <a:r>
              <a:rPr sz="2300" spc="200" dirty="0">
                <a:solidFill>
                  <a:srgbClr val="3D3D3D"/>
                </a:solidFill>
                <a:latin typeface="Arial MT"/>
                <a:cs typeface="Arial MT"/>
              </a:rPr>
              <a:t> </a:t>
            </a:r>
            <a:r>
              <a:rPr sz="2300" spc="65" dirty="0">
                <a:solidFill>
                  <a:srgbClr val="444444"/>
                </a:solidFill>
                <a:latin typeface="Arial MT"/>
                <a:cs typeface="Arial MT"/>
              </a:rPr>
              <a:t>bodies </a:t>
            </a:r>
            <a:r>
              <a:rPr sz="2300" spc="75" dirty="0">
                <a:solidFill>
                  <a:srgbClr val="3D5264"/>
                </a:solidFill>
                <a:latin typeface="Arial MT"/>
                <a:cs typeface="Arial MT"/>
              </a:rPr>
              <a:t>Deemed:</a:t>
            </a:r>
            <a:r>
              <a:rPr sz="2300" spc="105" dirty="0">
                <a:solidFill>
                  <a:srgbClr val="3D5264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525252"/>
                </a:solidFill>
                <a:latin typeface="Arial MT"/>
                <a:cs typeface="Arial MT"/>
              </a:rPr>
              <a:t>Academic</a:t>
            </a:r>
            <a:r>
              <a:rPr sz="2300" spc="250" dirty="0">
                <a:solidFill>
                  <a:srgbClr val="525252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24242"/>
                </a:solidFill>
                <a:latin typeface="Arial MT"/>
                <a:cs typeface="Arial MT"/>
              </a:rPr>
              <a:t>status</a:t>
            </a:r>
            <a:endParaRPr sz="2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2300" dirty="0">
                <a:solidFill>
                  <a:srgbClr val="4D5672"/>
                </a:solidFill>
                <a:latin typeface="Arial MT"/>
                <a:cs typeface="Arial MT"/>
              </a:rPr>
              <a:t>INI:</a:t>
            </a:r>
            <a:r>
              <a:rPr sz="2300" spc="-130" dirty="0">
                <a:solidFill>
                  <a:srgbClr val="4D5672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64646"/>
                </a:solidFill>
                <a:latin typeface="Arial MT"/>
                <a:cs typeface="Arial MT"/>
              </a:rPr>
              <a:t>National</a:t>
            </a:r>
            <a:r>
              <a:rPr sz="2300" spc="-120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300" spc="50" dirty="0">
                <a:solidFill>
                  <a:srgbClr val="444444"/>
                </a:solidFill>
                <a:latin typeface="Arial MT"/>
                <a:cs typeface="Arial MT"/>
              </a:rPr>
              <a:t>Importance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89196" y="4898145"/>
            <a:ext cx="4469130" cy="30943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640080">
              <a:lnSpc>
                <a:spcPct val="100000"/>
              </a:lnSpc>
              <a:spcBef>
                <a:spcPts val="125"/>
              </a:spcBef>
            </a:pPr>
            <a:r>
              <a:rPr sz="2550" spc="-10" dirty="0">
                <a:solidFill>
                  <a:srgbClr val="111111"/>
                </a:solidFill>
                <a:latin typeface="Arial MT"/>
                <a:cs typeface="Arial MT"/>
              </a:rPr>
              <a:t>Colleges</a:t>
            </a:r>
            <a:endParaRPr sz="2550">
              <a:latin typeface="Arial MT"/>
              <a:cs typeface="Arial MT"/>
            </a:endParaRPr>
          </a:p>
          <a:p>
            <a:pPr marL="12700" marR="5080">
              <a:lnSpc>
                <a:spcPct val="148800"/>
              </a:lnSpc>
              <a:spcBef>
                <a:spcPts val="665"/>
              </a:spcBef>
            </a:pPr>
            <a:r>
              <a:rPr sz="2300" spc="90" dirty="0">
                <a:solidFill>
                  <a:srgbClr val="4D4D4D"/>
                </a:solidFill>
                <a:latin typeface="Arial MT"/>
                <a:cs typeface="Arial MT"/>
              </a:rPr>
              <a:t>Government:</a:t>
            </a:r>
            <a:r>
              <a:rPr sz="2300" spc="10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300" spc="-65" dirty="0">
                <a:solidFill>
                  <a:srgbClr val="4F4F4F"/>
                </a:solidFill>
                <a:latin typeface="Arial MT"/>
                <a:cs typeface="Arial MT"/>
              </a:rPr>
              <a:t>Fully</a:t>
            </a:r>
            <a:r>
              <a:rPr sz="2300" spc="-30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300" spc="55" dirty="0">
                <a:solidFill>
                  <a:srgbClr val="4F4F4F"/>
                </a:solidFill>
                <a:latin typeface="Arial MT"/>
                <a:cs typeface="Arial MT"/>
              </a:rPr>
              <a:t>state</a:t>
            </a:r>
            <a:r>
              <a:rPr sz="2300" spc="-130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300" spc="65" dirty="0">
                <a:solidFill>
                  <a:srgbClr val="4D4D4D"/>
                </a:solidFill>
                <a:latin typeface="Arial MT"/>
                <a:cs typeface="Arial MT"/>
              </a:rPr>
              <a:t>funded </a:t>
            </a:r>
            <a:r>
              <a:rPr sz="2300" spc="160" dirty="0">
                <a:solidFill>
                  <a:srgbClr val="4D4D4D"/>
                </a:solidFill>
                <a:latin typeface="Arial MT"/>
                <a:cs typeface="Arial MT"/>
              </a:rPr>
              <a:t>Govt-</a:t>
            </a:r>
            <a:r>
              <a:rPr sz="2300" spc="155" dirty="0">
                <a:solidFill>
                  <a:srgbClr val="4D4D4D"/>
                </a:solidFill>
                <a:latin typeface="Arial MT"/>
                <a:cs typeface="Arial MT"/>
              </a:rPr>
              <a:t>Aided:</a:t>
            </a:r>
            <a:r>
              <a:rPr sz="2300" spc="3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300" spc="-40" dirty="0">
                <a:solidFill>
                  <a:srgbClr val="494949"/>
                </a:solidFill>
                <a:latin typeface="Arial MT"/>
                <a:cs typeface="Arial MT"/>
              </a:rPr>
              <a:t>Partial</a:t>
            </a:r>
            <a:r>
              <a:rPr sz="2300" spc="-9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spc="55" dirty="0">
                <a:solidFill>
                  <a:srgbClr val="4D4D4D"/>
                </a:solidFill>
                <a:latin typeface="Arial MT"/>
                <a:cs typeface="Arial MT"/>
              </a:rPr>
              <a:t>state</a:t>
            </a:r>
            <a:r>
              <a:rPr sz="2300" spc="-10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565E72"/>
                </a:solidFill>
                <a:latin typeface="Arial MT"/>
                <a:cs typeface="Arial MT"/>
              </a:rPr>
              <a:t>grant </a:t>
            </a:r>
            <a:r>
              <a:rPr sz="2300" spc="140" dirty="0">
                <a:solidFill>
                  <a:srgbClr val="4B4B4B"/>
                </a:solidFill>
                <a:latin typeface="Arial MT"/>
                <a:cs typeface="Arial MT"/>
              </a:rPr>
              <a:t>Self-</a:t>
            </a:r>
            <a:r>
              <a:rPr sz="2300" spc="-409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spc="65" dirty="0">
                <a:solidFill>
                  <a:srgbClr val="4B4B4B"/>
                </a:solidFill>
                <a:latin typeface="Arial MT"/>
                <a:cs typeface="Arial MT"/>
              </a:rPr>
              <a:t>Financing:</a:t>
            </a:r>
            <a:r>
              <a:rPr sz="2300" spc="5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F4F4F"/>
                </a:solidFill>
                <a:latin typeface="Arial MT"/>
                <a:cs typeface="Arial MT"/>
              </a:rPr>
              <a:t>Private</a:t>
            </a:r>
            <a:r>
              <a:rPr sz="2300" spc="-80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D4D4D"/>
                </a:solidFill>
                <a:latin typeface="Arial MT"/>
                <a:cs typeface="Arial MT"/>
              </a:rPr>
              <a:t>capital </a:t>
            </a:r>
            <a:r>
              <a:rPr sz="2300" spc="90" dirty="0">
                <a:solidFill>
                  <a:srgbClr val="445769"/>
                </a:solidFill>
                <a:latin typeface="Arial MT"/>
                <a:cs typeface="Arial MT"/>
              </a:rPr>
              <a:t>Autonomous:</a:t>
            </a:r>
            <a:r>
              <a:rPr sz="2300" spc="215" dirty="0">
                <a:solidFill>
                  <a:srgbClr val="445769"/>
                </a:solidFill>
                <a:latin typeface="Arial MT"/>
                <a:cs typeface="Arial MT"/>
              </a:rPr>
              <a:t> </a:t>
            </a:r>
            <a:r>
              <a:rPr sz="2300" spc="-25" dirty="0">
                <a:solidFill>
                  <a:srgbClr val="464646"/>
                </a:solidFill>
                <a:latin typeface="Arial MT"/>
                <a:cs typeface="Arial MT"/>
              </a:rPr>
              <a:t>Curricular</a:t>
            </a:r>
            <a:r>
              <a:rPr sz="2300" spc="-35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300" spc="85" dirty="0">
                <a:solidFill>
                  <a:srgbClr val="484848"/>
                </a:solidFill>
                <a:latin typeface="Arial MT"/>
                <a:cs typeface="Arial MT"/>
              </a:rPr>
              <a:t>freedom </a:t>
            </a:r>
            <a:r>
              <a:rPr sz="2200" spc="140" dirty="0">
                <a:solidFill>
                  <a:srgbClr val="42566E"/>
                </a:solidFill>
                <a:latin typeface="Arial MT"/>
                <a:cs typeface="Arial MT"/>
              </a:rPr>
              <a:t>Constituent:</a:t>
            </a:r>
            <a:r>
              <a:rPr sz="2200" spc="185" dirty="0">
                <a:solidFill>
                  <a:srgbClr val="42566E"/>
                </a:solidFill>
                <a:latin typeface="Arial MT"/>
                <a:cs typeface="Arial MT"/>
              </a:rPr>
              <a:t> </a:t>
            </a:r>
            <a:r>
              <a:rPr sz="2200" spc="70" dirty="0">
                <a:solidFill>
                  <a:srgbClr val="4F4F4F"/>
                </a:solidFill>
                <a:latin typeface="Arial MT"/>
                <a:cs typeface="Arial MT"/>
              </a:rPr>
              <a:t>Direct</a:t>
            </a:r>
            <a:r>
              <a:rPr sz="2200" spc="9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200" dirty="0">
                <a:solidFill>
                  <a:srgbClr val="444444"/>
                </a:solidFill>
                <a:latin typeface="Arial MT"/>
                <a:cs typeface="Arial MT"/>
              </a:rPr>
              <a:t>university</a:t>
            </a:r>
            <a:r>
              <a:rPr sz="2200" spc="140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200" spc="-20" dirty="0">
                <a:solidFill>
                  <a:srgbClr val="4D4D4D"/>
                </a:solidFill>
                <a:latin typeface="Arial MT"/>
                <a:cs typeface="Arial MT"/>
              </a:rPr>
              <a:t>unit</a:t>
            </a:r>
            <a:endParaRPr sz="22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41677" y="4930866"/>
            <a:ext cx="4509770" cy="30651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553085" algn="l"/>
              </a:tabLst>
            </a:pPr>
            <a:r>
              <a:rPr sz="2300" spc="-50" dirty="0">
                <a:solidFill>
                  <a:srgbClr val="DD720F"/>
                </a:solidFill>
                <a:latin typeface="Arial MT"/>
                <a:cs typeface="Arial MT"/>
              </a:rPr>
              <a:t>0</a:t>
            </a:r>
            <a:r>
              <a:rPr sz="2300" dirty="0">
                <a:solidFill>
                  <a:srgbClr val="DD720F"/>
                </a:solidFill>
                <a:latin typeface="Arial MT"/>
                <a:cs typeface="Arial MT"/>
              </a:rPr>
              <a:t>	</a:t>
            </a:r>
            <a:r>
              <a:rPr sz="2300" spc="175" dirty="0">
                <a:solidFill>
                  <a:srgbClr val="080808"/>
                </a:solidFill>
                <a:latin typeface="Arial MT"/>
                <a:cs typeface="Arial MT"/>
              </a:rPr>
              <a:t>Specialized</a:t>
            </a:r>
            <a:r>
              <a:rPr sz="2300" spc="-80" dirty="0">
                <a:solidFill>
                  <a:srgbClr val="080808"/>
                </a:solidFill>
                <a:latin typeface="Arial MT"/>
                <a:cs typeface="Arial MT"/>
              </a:rPr>
              <a:t> </a:t>
            </a:r>
            <a:r>
              <a:rPr sz="2300" spc="190" dirty="0">
                <a:solidFill>
                  <a:srgbClr val="131313"/>
                </a:solidFill>
                <a:latin typeface="Arial MT"/>
                <a:cs typeface="Arial MT"/>
              </a:rPr>
              <a:t>Institutes</a:t>
            </a:r>
            <a:endParaRPr sz="2300">
              <a:latin typeface="Arial MT"/>
              <a:cs typeface="Arial MT"/>
            </a:endParaRPr>
          </a:p>
          <a:p>
            <a:pPr marL="17780" marR="50165">
              <a:lnSpc>
                <a:spcPct val="147900"/>
              </a:lnSpc>
              <a:spcBef>
                <a:spcPts val="745"/>
              </a:spcBef>
            </a:pPr>
            <a:r>
              <a:rPr sz="2300" dirty="0">
                <a:solidFill>
                  <a:srgbClr val="4F4F4F"/>
                </a:solidFill>
                <a:latin typeface="Arial MT"/>
                <a:cs typeface="Arial MT"/>
              </a:rPr>
              <a:t>Technical:</a:t>
            </a:r>
            <a:r>
              <a:rPr sz="2300" spc="21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3F3F3F"/>
                </a:solidFill>
                <a:latin typeface="Arial MT"/>
                <a:cs typeface="Arial MT"/>
              </a:rPr>
              <a:t>Engineering</a:t>
            </a:r>
            <a:r>
              <a:rPr sz="2300" spc="225" dirty="0">
                <a:solidFill>
                  <a:srgbClr val="3F3F3F"/>
                </a:solidFill>
                <a:latin typeface="Arial MT"/>
                <a:cs typeface="Arial MT"/>
              </a:rPr>
              <a:t> </a:t>
            </a:r>
            <a:r>
              <a:rPr sz="2300" spc="40" dirty="0">
                <a:solidFill>
                  <a:srgbClr val="494949"/>
                </a:solidFill>
                <a:latin typeface="Arial MT"/>
                <a:cs typeface="Arial MT"/>
              </a:rPr>
              <a:t>focus </a:t>
            </a:r>
            <a:r>
              <a:rPr sz="2300" spc="80" dirty="0">
                <a:solidFill>
                  <a:srgbClr val="505050"/>
                </a:solidFill>
                <a:latin typeface="Arial MT"/>
                <a:cs typeface="Arial MT"/>
              </a:rPr>
              <a:t>Medical:</a:t>
            </a:r>
            <a:r>
              <a:rPr sz="2300" spc="100" dirty="0">
                <a:solidFill>
                  <a:srgbClr val="505050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64646"/>
                </a:solidFill>
                <a:latin typeface="Arial MT"/>
                <a:cs typeface="Arial MT"/>
              </a:rPr>
              <a:t>Healthcare</a:t>
            </a:r>
            <a:r>
              <a:rPr sz="2300" spc="155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D4D4D"/>
                </a:solidFill>
                <a:latin typeface="Arial MT"/>
                <a:cs typeface="Arial MT"/>
              </a:rPr>
              <a:t>educ</a:t>
            </a:r>
            <a:r>
              <a:rPr sz="2300" spc="-29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64646"/>
                </a:solidFill>
                <a:latin typeface="Arial MT"/>
                <a:cs typeface="Arial MT"/>
              </a:rPr>
              <a:t>ation </a:t>
            </a:r>
            <a:r>
              <a:rPr sz="2300" dirty="0">
                <a:solidFill>
                  <a:srgbClr val="485669"/>
                </a:solidFill>
                <a:latin typeface="Arial MT"/>
                <a:cs typeface="Arial MT"/>
              </a:rPr>
              <a:t>Teacher</a:t>
            </a:r>
            <a:r>
              <a:rPr sz="2300" spc="-20" dirty="0">
                <a:solidFill>
                  <a:srgbClr val="485669"/>
                </a:solidFill>
                <a:latin typeface="Arial MT"/>
                <a:cs typeface="Arial MT"/>
              </a:rPr>
              <a:t> </a:t>
            </a:r>
            <a:r>
              <a:rPr sz="2300" spc="80" dirty="0">
                <a:solidFill>
                  <a:srgbClr val="444444"/>
                </a:solidFill>
                <a:latin typeface="Arial MT"/>
                <a:cs typeface="Arial MT"/>
              </a:rPr>
              <a:t>Education:</a:t>
            </a:r>
            <a:r>
              <a:rPr sz="2300" spc="50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300" spc="65" dirty="0">
                <a:solidFill>
                  <a:srgbClr val="545E7B"/>
                </a:solidFill>
                <a:latin typeface="Arial MT"/>
                <a:cs typeface="Arial MT"/>
              </a:rPr>
              <a:t>P</a:t>
            </a:r>
            <a:r>
              <a:rPr sz="2300" spc="65" dirty="0">
                <a:solidFill>
                  <a:srgbClr val="494949"/>
                </a:solidFill>
                <a:latin typeface="Arial MT"/>
                <a:cs typeface="Arial MT"/>
              </a:rPr>
              <a:t>edagogic</a:t>
            </a:r>
            <a:r>
              <a:rPr sz="2300" spc="-22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spc="-75" dirty="0">
                <a:solidFill>
                  <a:srgbClr val="4B4B4B"/>
                </a:solidFill>
                <a:latin typeface="Arial MT"/>
                <a:cs typeface="Arial MT"/>
              </a:rPr>
              <a:t>al </a:t>
            </a:r>
            <a:r>
              <a:rPr sz="2300" spc="65" dirty="0">
                <a:solidFill>
                  <a:srgbClr val="445769"/>
                </a:solidFill>
                <a:latin typeface="Arial MT"/>
                <a:cs typeface="Arial MT"/>
              </a:rPr>
              <a:t>Agri</a:t>
            </a:r>
            <a:r>
              <a:rPr sz="2300" spc="-75" dirty="0">
                <a:solidFill>
                  <a:srgbClr val="445769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65970"/>
                </a:solidFill>
                <a:latin typeface="Arial MT"/>
                <a:cs typeface="Arial MT"/>
              </a:rPr>
              <a:t>&amp;</a:t>
            </a:r>
            <a:r>
              <a:rPr sz="2300" spc="-105" dirty="0">
                <a:solidFill>
                  <a:srgbClr val="465970"/>
                </a:solidFill>
                <a:latin typeface="Arial MT"/>
                <a:cs typeface="Arial MT"/>
              </a:rPr>
              <a:t> </a:t>
            </a:r>
            <a:r>
              <a:rPr sz="2300" spc="55" dirty="0">
                <a:solidFill>
                  <a:srgbClr val="465262"/>
                </a:solidFill>
                <a:latin typeface="Arial MT"/>
                <a:cs typeface="Arial MT"/>
              </a:rPr>
              <a:t>Vet:</a:t>
            </a:r>
            <a:r>
              <a:rPr sz="2300" spc="-95" dirty="0">
                <a:solidFill>
                  <a:srgbClr val="465262"/>
                </a:solidFill>
                <a:latin typeface="Arial MT"/>
                <a:cs typeface="Arial MT"/>
              </a:rPr>
              <a:t> </a:t>
            </a:r>
            <a:r>
              <a:rPr sz="2300" spc="-110" dirty="0">
                <a:solidFill>
                  <a:srgbClr val="525252"/>
                </a:solidFill>
                <a:latin typeface="Arial MT"/>
                <a:cs typeface="Arial MT"/>
              </a:rPr>
              <a:t>Rural</a:t>
            </a:r>
            <a:r>
              <a:rPr sz="2300" spc="-55" dirty="0">
                <a:solidFill>
                  <a:srgbClr val="525252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44444"/>
                </a:solidFill>
                <a:latin typeface="Arial MT"/>
                <a:cs typeface="Arial MT"/>
              </a:rPr>
              <a:t>science</a:t>
            </a:r>
            <a:endParaRPr sz="2300">
              <a:latin typeface="Arial MT"/>
              <a:cs typeface="Arial MT"/>
            </a:endParaRPr>
          </a:p>
          <a:p>
            <a:pPr marL="19050">
              <a:lnSpc>
                <a:spcPct val="100000"/>
              </a:lnSpc>
              <a:spcBef>
                <a:spcPts val="1320"/>
              </a:spcBef>
            </a:pPr>
            <a:r>
              <a:rPr sz="2300" dirty="0">
                <a:solidFill>
                  <a:srgbClr val="3B5B74"/>
                </a:solidFill>
                <a:latin typeface="Arial MT"/>
                <a:cs typeface="Arial MT"/>
              </a:rPr>
              <a:t>Law</a:t>
            </a:r>
            <a:r>
              <a:rPr sz="2300" spc="-30" dirty="0">
                <a:solidFill>
                  <a:srgbClr val="3B5B74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505E6B"/>
                </a:solidFill>
                <a:latin typeface="Arial MT"/>
                <a:cs typeface="Arial MT"/>
              </a:rPr>
              <a:t>&amp;</a:t>
            </a:r>
            <a:r>
              <a:rPr sz="2300" spc="-145" dirty="0">
                <a:solidFill>
                  <a:srgbClr val="505E6B"/>
                </a:solidFill>
                <a:latin typeface="Arial MT"/>
                <a:cs typeface="Arial MT"/>
              </a:rPr>
              <a:t> </a:t>
            </a:r>
            <a:r>
              <a:rPr sz="2300" spc="70" dirty="0">
                <a:solidFill>
                  <a:srgbClr val="3F546B"/>
                </a:solidFill>
                <a:latin typeface="Arial MT"/>
                <a:cs typeface="Arial MT"/>
              </a:rPr>
              <a:t>Management:</a:t>
            </a:r>
            <a:r>
              <a:rPr sz="2300" spc="85" dirty="0">
                <a:solidFill>
                  <a:srgbClr val="3F546B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94949"/>
                </a:solidFill>
                <a:latin typeface="Arial MT"/>
                <a:cs typeface="Arial MT"/>
              </a:rPr>
              <a:t>Professional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95171" y="832823"/>
            <a:ext cx="173482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-175" dirty="0">
                <a:solidFill>
                  <a:srgbClr val="2F67C8"/>
                </a:solidFill>
                <a:latin typeface="Arial MT"/>
                <a:cs typeface="Arial MT"/>
              </a:rPr>
              <a:t>CORE</a:t>
            </a:r>
            <a:r>
              <a:rPr sz="2050" spc="-85" dirty="0">
                <a:solidFill>
                  <a:srgbClr val="2F67C8"/>
                </a:solidFill>
                <a:latin typeface="Arial MT"/>
                <a:cs typeface="Arial MT"/>
              </a:rPr>
              <a:t> </a:t>
            </a:r>
            <a:r>
              <a:rPr sz="2050" spc="-95" dirty="0">
                <a:solidFill>
                  <a:srgbClr val="2166C8"/>
                </a:solidFill>
                <a:latin typeface="Arial MT"/>
                <a:cs typeface="Arial MT"/>
              </a:rPr>
              <a:t>PILLARS</a:t>
            </a:r>
            <a:endParaRPr sz="2050">
              <a:latin typeface="Arial MT"/>
              <a:cs typeface="Arial MT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35"/>
              </a:spcBef>
            </a:pPr>
            <a:r>
              <a:rPr sz="4600" spc="-170" dirty="0"/>
              <a:t>Major</a:t>
            </a:r>
            <a:r>
              <a:rPr sz="4600" spc="-265" dirty="0"/>
              <a:t> </a:t>
            </a:r>
            <a:r>
              <a:rPr sz="4600" spc="-105" dirty="0">
                <a:solidFill>
                  <a:srgbClr val="131313"/>
                </a:solidFill>
              </a:rPr>
              <a:t>Components</a:t>
            </a:r>
            <a:r>
              <a:rPr sz="4600" spc="-95" dirty="0">
                <a:solidFill>
                  <a:srgbClr val="131313"/>
                </a:solidFill>
              </a:rPr>
              <a:t> </a:t>
            </a:r>
            <a:r>
              <a:rPr sz="4600" spc="-280" dirty="0">
                <a:solidFill>
                  <a:srgbClr val="181818"/>
                </a:solidFill>
              </a:rPr>
              <a:t>&amp;</a:t>
            </a:r>
            <a:r>
              <a:rPr sz="4600" spc="-380" dirty="0">
                <a:solidFill>
                  <a:srgbClr val="181818"/>
                </a:solidFill>
              </a:rPr>
              <a:t> </a:t>
            </a:r>
            <a:r>
              <a:rPr sz="4600" spc="-90" dirty="0"/>
              <a:t>Functions</a:t>
            </a:r>
            <a:endParaRPr sz="4600"/>
          </a:p>
        </p:txBody>
      </p:sp>
      <p:sp>
        <p:nvSpPr>
          <p:cNvPr id="7" name="object 7"/>
          <p:cNvSpPr txBox="1"/>
          <p:nvPr/>
        </p:nvSpPr>
        <p:spPr>
          <a:xfrm>
            <a:off x="992080" y="2071660"/>
            <a:ext cx="782828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120" dirty="0">
                <a:solidFill>
                  <a:srgbClr val="6B6B6B"/>
                </a:solidFill>
                <a:latin typeface="Arial MT"/>
                <a:cs typeface="Arial MT"/>
              </a:rPr>
              <a:t>Primary</a:t>
            </a:r>
            <a:r>
              <a:rPr sz="2450" spc="-20" dirty="0">
                <a:solidFill>
                  <a:srgbClr val="6B6B6B"/>
                </a:solidFill>
                <a:latin typeface="Arial MT"/>
                <a:cs typeface="Arial MT"/>
              </a:rPr>
              <a:t> </a:t>
            </a:r>
            <a:r>
              <a:rPr sz="2450" spc="-35" dirty="0">
                <a:solidFill>
                  <a:srgbClr val="6B6B6B"/>
                </a:solidFill>
                <a:latin typeface="Arial MT"/>
                <a:cs typeface="Arial MT"/>
              </a:rPr>
              <a:t>functional</a:t>
            </a:r>
            <a:r>
              <a:rPr sz="2450" spc="-65" dirty="0">
                <a:solidFill>
                  <a:srgbClr val="6B6B6B"/>
                </a:solidFill>
                <a:latin typeface="Arial MT"/>
                <a:cs typeface="Arial MT"/>
              </a:rPr>
              <a:t> </a:t>
            </a:r>
            <a:r>
              <a:rPr sz="2450" spc="-85" dirty="0">
                <a:solidFill>
                  <a:srgbClr val="676767"/>
                </a:solidFill>
                <a:latin typeface="Arial MT"/>
                <a:cs typeface="Arial MT"/>
              </a:rPr>
              <a:t>domains</a:t>
            </a:r>
            <a:r>
              <a:rPr sz="2450" spc="-70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450" spc="-50" dirty="0">
                <a:solidFill>
                  <a:srgbClr val="747474"/>
                </a:solidFill>
                <a:latin typeface="Arial MT"/>
                <a:cs typeface="Arial MT"/>
              </a:rPr>
              <a:t>defining</a:t>
            </a:r>
            <a:r>
              <a:rPr sz="2450" spc="-110" dirty="0">
                <a:solidFill>
                  <a:srgbClr val="747474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606060"/>
                </a:solidFill>
                <a:latin typeface="Arial MT"/>
                <a:cs typeface="Arial MT"/>
              </a:rPr>
              <a:t>institutional </a:t>
            </a:r>
            <a:r>
              <a:rPr sz="2450" spc="-10" dirty="0">
                <a:solidFill>
                  <a:srgbClr val="6D6D6D"/>
                </a:solidFill>
                <a:latin typeface="Arial MT"/>
                <a:cs typeface="Arial MT"/>
              </a:rPr>
              <a:t>objectives.</a:t>
            </a:r>
            <a:endParaRPr sz="24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5037" y="3706693"/>
            <a:ext cx="471189" cy="376951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068956" y="3500936"/>
            <a:ext cx="4531360" cy="7632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spc="-45" dirty="0">
                <a:latin typeface="Arial MT"/>
                <a:cs typeface="Arial MT"/>
              </a:rPr>
              <a:t>Teaching</a:t>
            </a:r>
            <a:r>
              <a:rPr sz="2450" spc="-120" dirty="0"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0C0C0C"/>
                </a:solidFill>
                <a:latin typeface="Arial MT"/>
                <a:cs typeface="Arial MT"/>
              </a:rPr>
              <a:t>&amp;</a:t>
            </a:r>
            <a:r>
              <a:rPr sz="2450" spc="-204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161616"/>
                </a:solidFill>
                <a:latin typeface="Arial MT"/>
                <a:cs typeface="Arial MT"/>
              </a:rPr>
              <a:t>Learning</a:t>
            </a:r>
            <a:endParaRPr sz="2450">
              <a:latin typeface="Arial MT"/>
              <a:cs typeface="Arial MT"/>
            </a:endParaRPr>
          </a:p>
          <a:p>
            <a:pPr marL="19050">
              <a:lnSpc>
                <a:spcPts val="2960"/>
              </a:lnSpc>
            </a:pPr>
            <a:r>
              <a:rPr sz="2550" spc="-90" dirty="0">
                <a:solidFill>
                  <a:srgbClr val="6E6E6E"/>
                </a:solidFill>
                <a:latin typeface="Arial MT"/>
                <a:cs typeface="Arial MT"/>
              </a:rPr>
              <a:t>Knowledge</a:t>
            </a:r>
            <a:r>
              <a:rPr sz="2550" spc="-10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550" spc="-150" dirty="0">
                <a:solidFill>
                  <a:srgbClr val="62697E"/>
                </a:solidFill>
                <a:latin typeface="Arial MT"/>
                <a:cs typeface="Arial MT"/>
              </a:rPr>
              <a:t>and</a:t>
            </a:r>
            <a:r>
              <a:rPr sz="2550" spc="-105" dirty="0">
                <a:solidFill>
                  <a:srgbClr val="62697E"/>
                </a:solidFill>
                <a:latin typeface="Arial MT"/>
                <a:cs typeface="Arial MT"/>
              </a:rPr>
              <a:t> </a:t>
            </a:r>
            <a:r>
              <a:rPr sz="2550" spc="-140" dirty="0">
                <a:solidFill>
                  <a:srgbClr val="696969"/>
                </a:solidFill>
                <a:latin typeface="Arial MT"/>
                <a:cs typeface="Arial MT"/>
              </a:rPr>
              <a:t>skill</a:t>
            </a:r>
            <a:r>
              <a:rPr sz="2550" spc="-160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550" spc="-70" dirty="0">
                <a:solidFill>
                  <a:srgbClr val="6D6D6D"/>
                </a:solidFill>
                <a:latin typeface="Arial MT"/>
                <a:cs typeface="Arial MT"/>
              </a:rPr>
              <a:t>development.</a:t>
            </a:r>
            <a:endParaRPr sz="2550">
              <a:latin typeface="Arial MT"/>
              <a:cs typeface="Arial MT"/>
            </a:endParaRPr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38945" y="3706693"/>
            <a:ext cx="329832" cy="37695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11279270" y="3500936"/>
            <a:ext cx="4144010" cy="76009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21590" marR="5080" indent="-9525">
              <a:lnSpc>
                <a:spcPts val="2840"/>
              </a:lnSpc>
              <a:spcBef>
                <a:spcPts val="275"/>
              </a:spcBef>
            </a:pPr>
            <a:r>
              <a:rPr sz="2450" spc="-100" dirty="0">
                <a:solidFill>
                  <a:srgbClr val="0A0A0A"/>
                </a:solidFill>
                <a:latin typeface="Arial MT"/>
                <a:cs typeface="Arial MT"/>
              </a:rPr>
              <a:t>Research</a:t>
            </a:r>
            <a:r>
              <a:rPr sz="2450" spc="-25" dirty="0">
                <a:solidFill>
                  <a:srgbClr val="0A0A0A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151515"/>
                </a:solidFill>
                <a:latin typeface="Arial MT"/>
                <a:cs typeface="Arial MT"/>
              </a:rPr>
              <a:t>&amp;</a:t>
            </a:r>
            <a:r>
              <a:rPr sz="2450" spc="-245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131313"/>
                </a:solidFill>
                <a:latin typeface="Arial MT"/>
                <a:cs typeface="Arial MT"/>
              </a:rPr>
              <a:t>Innovation </a:t>
            </a:r>
            <a:r>
              <a:rPr sz="2450" spc="-55" dirty="0">
                <a:solidFill>
                  <a:srgbClr val="696E7C"/>
                </a:solidFill>
                <a:latin typeface="Arial MT"/>
                <a:cs typeface="Arial MT"/>
              </a:rPr>
              <a:t>Creation</a:t>
            </a:r>
            <a:r>
              <a:rPr sz="2450" spc="-110" dirty="0">
                <a:solidFill>
                  <a:srgbClr val="696E7C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6E6E6E"/>
                </a:solidFill>
                <a:latin typeface="Arial MT"/>
                <a:cs typeface="Arial MT"/>
              </a:rPr>
              <a:t>of</a:t>
            </a:r>
            <a:r>
              <a:rPr sz="2450" spc="-25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450" spc="-80" dirty="0">
                <a:solidFill>
                  <a:srgbClr val="676767"/>
                </a:solidFill>
                <a:latin typeface="Arial MT"/>
                <a:cs typeface="Arial MT"/>
              </a:rPr>
              <a:t>original</a:t>
            </a:r>
            <a:r>
              <a:rPr sz="2450" spc="-25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6E6E6E"/>
                </a:solidFill>
                <a:latin typeface="Arial MT"/>
                <a:cs typeface="Arial MT"/>
              </a:rPr>
              <a:t>knowledge.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77983" y="6171012"/>
            <a:ext cx="4806315" cy="760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90"/>
              </a:lnSpc>
              <a:spcBef>
                <a:spcPts val="95"/>
              </a:spcBef>
            </a:pPr>
            <a:r>
              <a:rPr sz="2450" spc="-20" dirty="0">
                <a:solidFill>
                  <a:srgbClr val="151515"/>
                </a:solidFill>
                <a:latin typeface="Arial MT"/>
                <a:cs typeface="Arial MT"/>
              </a:rPr>
              <a:t>Skill</a:t>
            </a:r>
            <a:r>
              <a:rPr sz="2450" spc="-21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0E0E0E"/>
                </a:solidFill>
                <a:latin typeface="Arial MT"/>
                <a:cs typeface="Arial MT"/>
              </a:rPr>
              <a:t>Development</a:t>
            </a:r>
            <a:endParaRPr sz="2450">
              <a:latin typeface="Arial MT"/>
              <a:cs typeface="Arial MT"/>
            </a:endParaRPr>
          </a:p>
          <a:p>
            <a:pPr marL="17145">
              <a:lnSpc>
                <a:spcPts val="2890"/>
              </a:lnSpc>
            </a:pPr>
            <a:r>
              <a:rPr sz="2450" spc="-40" dirty="0">
                <a:solidFill>
                  <a:srgbClr val="696969"/>
                </a:solidFill>
                <a:latin typeface="Arial MT"/>
                <a:cs typeface="Arial MT"/>
              </a:rPr>
              <a:t>Employability</a:t>
            </a:r>
            <a:r>
              <a:rPr sz="2450" spc="-10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77879A"/>
                </a:solidFill>
                <a:latin typeface="Arial MT"/>
                <a:cs typeface="Arial MT"/>
              </a:rPr>
              <a:t>and</a:t>
            </a:r>
            <a:r>
              <a:rPr sz="2450" spc="-195" dirty="0">
                <a:solidFill>
                  <a:srgbClr val="77879A"/>
                </a:solidFill>
                <a:latin typeface="Arial MT"/>
                <a:cs typeface="Arial MT"/>
              </a:rPr>
              <a:t> </a:t>
            </a:r>
            <a:r>
              <a:rPr sz="2450" spc="-30" dirty="0">
                <a:solidFill>
                  <a:srgbClr val="6B6B6B"/>
                </a:solidFill>
                <a:latin typeface="Arial MT"/>
                <a:cs typeface="Arial MT"/>
              </a:rPr>
              <a:t>entrepreneurship.</a:t>
            </a:r>
            <a:endParaRPr sz="24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46799" y="6384622"/>
            <a:ext cx="447630" cy="361245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280409" y="6187373"/>
            <a:ext cx="5334635" cy="74358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2725"/>
              </a:lnSpc>
              <a:spcBef>
                <a:spcPts val="114"/>
              </a:spcBef>
            </a:pPr>
            <a:r>
              <a:rPr sz="2300" dirty="0">
                <a:solidFill>
                  <a:srgbClr val="0A0A0A"/>
                </a:solidFill>
                <a:latin typeface="Arial MT"/>
                <a:cs typeface="Arial MT"/>
              </a:rPr>
              <a:t>Extension</a:t>
            </a:r>
            <a:r>
              <a:rPr sz="2300" spc="190" dirty="0">
                <a:solidFill>
                  <a:srgbClr val="0A0A0A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030013"/>
                </a:solidFill>
                <a:latin typeface="Arial MT"/>
                <a:cs typeface="Arial MT"/>
              </a:rPr>
              <a:t>&amp;</a:t>
            </a:r>
            <a:r>
              <a:rPr sz="2300" spc="-10" dirty="0">
                <a:solidFill>
                  <a:srgbClr val="030013"/>
                </a:solidFill>
                <a:latin typeface="Arial MT"/>
                <a:cs typeface="Arial MT"/>
              </a:rPr>
              <a:t> </a:t>
            </a:r>
            <a:r>
              <a:rPr sz="2300" spc="105" dirty="0">
                <a:solidFill>
                  <a:srgbClr val="131313"/>
                </a:solidFill>
                <a:latin typeface="Arial MT"/>
                <a:cs typeface="Arial MT"/>
              </a:rPr>
              <a:t>Community</a:t>
            </a:r>
            <a:endParaRPr sz="2300">
              <a:latin typeface="Arial MT"/>
              <a:cs typeface="Arial MT"/>
            </a:endParaRPr>
          </a:p>
          <a:p>
            <a:pPr marL="20320">
              <a:lnSpc>
                <a:spcPts val="2905"/>
              </a:lnSpc>
            </a:pPr>
            <a:r>
              <a:rPr sz="2450" spc="-30" dirty="0">
                <a:solidFill>
                  <a:srgbClr val="707070"/>
                </a:solidFill>
                <a:latin typeface="Arial MT"/>
                <a:cs typeface="Arial MT"/>
              </a:rPr>
              <a:t>Connecting</a:t>
            </a:r>
            <a:r>
              <a:rPr sz="2450" spc="15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450" spc="-95" dirty="0">
                <a:solidFill>
                  <a:srgbClr val="607589"/>
                </a:solidFill>
                <a:latin typeface="Arial MT"/>
                <a:cs typeface="Arial MT"/>
              </a:rPr>
              <a:t>higher</a:t>
            </a:r>
            <a:r>
              <a:rPr sz="2450" spc="-65" dirty="0">
                <a:solidFill>
                  <a:srgbClr val="607589"/>
                </a:solidFill>
                <a:latin typeface="Arial MT"/>
                <a:cs typeface="Arial MT"/>
              </a:rPr>
              <a:t> </a:t>
            </a:r>
            <a:r>
              <a:rPr sz="2450" spc="-20" dirty="0">
                <a:solidFill>
                  <a:srgbClr val="6B6B6B"/>
                </a:solidFill>
                <a:latin typeface="Arial MT"/>
                <a:cs typeface="Arial MT"/>
              </a:rPr>
              <a:t>education</a:t>
            </a:r>
            <a:r>
              <a:rPr sz="2450" spc="-114" dirty="0">
                <a:solidFill>
                  <a:srgbClr val="6B6B6B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6B6B6B"/>
                </a:solidFill>
                <a:latin typeface="Arial MT"/>
                <a:cs typeface="Arial MT"/>
              </a:rPr>
              <a:t>to</a:t>
            </a:r>
            <a:r>
              <a:rPr sz="2450" spc="-130" dirty="0">
                <a:solidFill>
                  <a:srgbClr val="6B6B6B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676767"/>
                </a:solidFill>
                <a:latin typeface="Arial MT"/>
                <a:cs typeface="Arial MT"/>
              </a:rPr>
              <a:t>society.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98353" y="8856794"/>
            <a:ext cx="4995545" cy="7600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90"/>
              </a:lnSpc>
              <a:spcBef>
                <a:spcPts val="95"/>
              </a:spcBef>
              <a:tabLst>
                <a:tab pos="784860" algn="l"/>
              </a:tabLst>
            </a:pPr>
            <a:r>
              <a:rPr sz="2450" spc="-495" dirty="0">
                <a:solidFill>
                  <a:srgbClr val="8038F6"/>
                </a:solidFill>
                <a:latin typeface="Arial MT"/>
                <a:cs typeface="Arial MT"/>
              </a:rPr>
              <a:t>¿¿¿</a:t>
            </a:r>
            <a:r>
              <a:rPr sz="2450" dirty="0">
                <a:solidFill>
                  <a:srgbClr val="8038F6"/>
                </a:solidFill>
                <a:latin typeface="Arial MT"/>
                <a:cs typeface="Arial MT"/>
              </a:rPr>
              <a:t>	</a:t>
            </a:r>
            <a:r>
              <a:rPr sz="2450" spc="-10" dirty="0">
                <a:solidFill>
                  <a:srgbClr val="0F0F0F"/>
                </a:solidFill>
                <a:latin typeface="Arial MT"/>
                <a:cs typeface="Arial MT"/>
              </a:rPr>
              <a:t>Internationalization</a:t>
            </a:r>
            <a:endParaRPr sz="2450">
              <a:latin typeface="Arial MT"/>
              <a:cs typeface="Arial MT"/>
            </a:endParaRPr>
          </a:p>
          <a:p>
            <a:pPr marL="42545">
              <a:lnSpc>
                <a:spcPts val="2890"/>
              </a:lnSpc>
              <a:tabLst>
                <a:tab pos="796925" algn="l"/>
              </a:tabLst>
            </a:pPr>
            <a:r>
              <a:rPr sz="2450" spc="-25" dirty="0">
                <a:solidFill>
                  <a:srgbClr val="7C42FF"/>
                </a:solidFill>
                <a:latin typeface="Arial MT"/>
                <a:cs typeface="Arial MT"/>
              </a:rPr>
              <a:t>*”“</a:t>
            </a:r>
            <a:r>
              <a:rPr sz="2450" dirty="0">
                <a:solidFill>
                  <a:srgbClr val="7C42FF"/>
                </a:solidFill>
                <a:latin typeface="Arial MT"/>
                <a:cs typeface="Arial MT"/>
              </a:rPr>
              <a:t>	</a:t>
            </a:r>
            <a:r>
              <a:rPr sz="2450" spc="-55" dirty="0">
                <a:solidFill>
                  <a:srgbClr val="898E9A"/>
                </a:solidFill>
                <a:latin typeface="Arial MT"/>
                <a:cs typeface="Arial MT"/>
              </a:rPr>
              <a:t>Global</a:t>
            </a:r>
            <a:r>
              <a:rPr sz="2450" spc="-145" dirty="0">
                <a:solidFill>
                  <a:srgbClr val="898E9A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626B75"/>
                </a:solidFill>
                <a:latin typeface="Arial MT"/>
                <a:cs typeface="Arial MT"/>
              </a:rPr>
              <a:t>academic</a:t>
            </a:r>
            <a:r>
              <a:rPr sz="2450" spc="-50" dirty="0">
                <a:solidFill>
                  <a:srgbClr val="626B75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757575"/>
                </a:solidFill>
                <a:latin typeface="Arial MT"/>
                <a:cs typeface="Arial MT"/>
              </a:rPr>
              <a:t>collaboration.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280935" y="8856794"/>
            <a:ext cx="3662679" cy="76009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9685" marR="5080" indent="-7620">
              <a:lnSpc>
                <a:spcPts val="2840"/>
              </a:lnSpc>
              <a:spcBef>
                <a:spcPts val="275"/>
              </a:spcBef>
            </a:pPr>
            <a:r>
              <a:rPr sz="2450" dirty="0">
                <a:solidFill>
                  <a:srgbClr val="151515"/>
                </a:solidFill>
                <a:latin typeface="Arial MT"/>
                <a:cs typeface="Arial MT"/>
              </a:rPr>
              <a:t>Lifelong</a:t>
            </a:r>
            <a:r>
              <a:rPr sz="2450" spc="20" dirty="0">
                <a:solidFill>
                  <a:srgbClr val="151515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151515"/>
                </a:solidFill>
                <a:latin typeface="Arial MT"/>
                <a:cs typeface="Arial MT"/>
              </a:rPr>
              <a:t>Learning </a:t>
            </a:r>
            <a:r>
              <a:rPr sz="2450" spc="-60" dirty="0">
                <a:solidFill>
                  <a:srgbClr val="6E6E83"/>
                </a:solidFill>
                <a:latin typeface="Arial MT"/>
                <a:cs typeface="Arial MT"/>
              </a:rPr>
              <a:t>Continuing</a:t>
            </a:r>
            <a:r>
              <a:rPr sz="2450" spc="-80" dirty="0">
                <a:solidFill>
                  <a:srgbClr val="6E6E83"/>
                </a:solidFill>
                <a:latin typeface="Arial MT"/>
                <a:cs typeface="Arial MT"/>
              </a:rPr>
              <a:t> </a:t>
            </a:r>
            <a:r>
              <a:rPr sz="2450" spc="-60" dirty="0">
                <a:solidFill>
                  <a:srgbClr val="66839E"/>
                </a:solidFill>
                <a:latin typeface="Arial MT"/>
                <a:cs typeface="Arial MT"/>
              </a:rPr>
              <a:t>adult</a:t>
            </a:r>
            <a:r>
              <a:rPr sz="2450" spc="-95" dirty="0">
                <a:solidFill>
                  <a:srgbClr val="66839E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696969"/>
                </a:solidFill>
                <a:latin typeface="Arial MT"/>
                <a:cs typeface="Arial MT"/>
              </a:rPr>
              <a:t>education.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95150" y="849184"/>
            <a:ext cx="3621404" cy="3200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spc="-55" dirty="0">
                <a:solidFill>
                  <a:srgbClr val="3467CD"/>
                </a:solidFill>
                <a:latin typeface="Arial MT"/>
                <a:cs typeface="Arial MT"/>
              </a:rPr>
              <a:t>GOV</a:t>
            </a:r>
            <a:r>
              <a:rPr sz="1900" spc="-235" dirty="0">
                <a:solidFill>
                  <a:srgbClr val="3467CD"/>
                </a:solidFill>
                <a:latin typeface="Arial MT"/>
                <a:cs typeface="Arial MT"/>
              </a:rPr>
              <a:t> </a:t>
            </a:r>
            <a:r>
              <a:rPr sz="1900" spc="-90" dirty="0">
                <a:solidFill>
                  <a:srgbClr val="2162F0"/>
                </a:solidFill>
                <a:latin typeface="Arial MT"/>
                <a:cs typeface="Arial MT"/>
              </a:rPr>
              <a:t>ERNANC</a:t>
            </a:r>
            <a:r>
              <a:rPr sz="1900" spc="-175" dirty="0">
                <a:solidFill>
                  <a:srgbClr val="2162F0"/>
                </a:solidFill>
                <a:latin typeface="Arial MT"/>
                <a:cs typeface="Arial MT"/>
              </a:rPr>
              <a:t> </a:t>
            </a:r>
            <a:r>
              <a:rPr sz="1900" spc="-220" dirty="0">
                <a:solidFill>
                  <a:srgbClr val="2164EF"/>
                </a:solidFill>
                <a:latin typeface="Arial MT"/>
                <a:cs typeface="Arial MT"/>
              </a:rPr>
              <a:t>E</a:t>
            </a:r>
            <a:r>
              <a:rPr sz="1900" spc="20" dirty="0">
                <a:solidFill>
                  <a:srgbClr val="2164EF"/>
                </a:solidFill>
                <a:latin typeface="Arial MT"/>
                <a:cs typeface="Arial MT"/>
              </a:rPr>
              <a:t> </a:t>
            </a:r>
            <a:r>
              <a:rPr sz="1900" spc="-105" dirty="0">
                <a:solidFill>
                  <a:srgbClr val="3464DA"/>
                </a:solidFill>
                <a:latin typeface="Arial MT"/>
                <a:cs typeface="Arial MT"/>
              </a:rPr>
              <a:t>ARC</a:t>
            </a:r>
            <a:r>
              <a:rPr sz="1900" spc="-285" dirty="0">
                <a:solidFill>
                  <a:srgbClr val="3464DA"/>
                </a:solidFill>
                <a:latin typeface="Arial MT"/>
                <a:cs typeface="Arial MT"/>
              </a:rPr>
              <a:t> </a:t>
            </a:r>
            <a:r>
              <a:rPr sz="1900" spc="-70" dirty="0">
                <a:solidFill>
                  <a:srgbClr val="2D5BF2"/>
                </a:solidFill>
                <a:latin typeface="Arial MT"/>
                <a:cs typeface="Arial MT"/>
              </a:rPr>
              <a:t>HIT</a:t>
            </a:r>
            <a:r>
              <a:rPr sz="1900" spc="-315" dirty="0">
                <a:solidFill>
                  <a:srgbClr val="2D5BF2"/>
                </a:solidFill>
                <a:latin typeface="Arial MT"/>
                <a:cs typeface="Arial MT"/>
              </a:rPr>
              <a:t> </a:t>
            </a:r>
            <a:r>
              <a:rPr sz="1900" spc="-140" dirty="0">
                <a:solidFill>
                  <a:srgbClr val="1D56F0"/>
                </a:solidFill>
                <a:latin typeface="Arial MT"/>
                <a:cs typeface="Arial MT"/>
              </a:rPr>
              <a:t>EC</a:t>
            </a:r>
            <a:r>
              <a:rPr sz="1900" spc="-260" dirty="0">
                <a:solidFill>
                  <a:srgbClr val="1D56F0"/>
                </a:solidFill>
                <a:latin typeface="Arial MT"/>
                <a:cs typeface="Arial MT"/>
              </a:rPr>
              <a:t> </a:t>
            </a:r>
            <a:r>
              <a:rPr sz="1900" spc="-55" dirty="0">
                <a:solidFill>
                  <a:srgbClr val="2862C8"/>
                </a:solidFill>
                <a:latin typeface="Arial MT"/>
                <a:cs typeface="Arial MT"/>
              </a:rPr>
              <a:t>T</a:t>
            </a:r>
            <a:r>
              <a:rPr sz="1900" spc="-55" dirty="0">
                <a:solidFill>
                  <a:srgbClr val="3866DF"/>
                </a:solidFill>
                <a:latin typeface="Arial MT"/>
                <a:cs typeface="Arial MT"/>
              </a:rPr>
              <a:t>URE</a:t>
            </a:r>
            <a:endParaRPr sz="1900">
              <a:latin typeface="Arial MT"/>
              <a:cs typeface="Arial MT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0" spc="-60" dirty="0">
                <a:solidFill>
                  <a:srgbClr val="0F0F0F"/>
                </a:solidFill>
              </a:rPr>
              <a:t>Regulatory</a:t>
            </a:r>
            <a:r>
              <a:rPr sz="4500" spc="-220" dirty="0">
                <a:solidFill>
                  <a:srgbClr val="0F0F0F"/>
                </a:solidFill>
              </a:rPr>
              <a:t> </a:t>
            </a:r>
            <a:r>
              <a:rPr sz="4500" spc="-180" dirty="0">
                <a:solidFill>
                  <a:srgbClr val="1A1A1A"/>
                </a:solidFill>
              </a:rPr>
              <a:t>&amp;</a:t>
            </a:r>
            <a:r>
              <a:rPr sz="4500" spc="-245" dirty="0">
                <a:solidFill>
                  <a:srgbClr val="1A1A1A"/>
                </a:solidFill>
              </a:rPr>
              <a:t> </a:t>
            </a:r>
            <a:r>
              <a:rPr sz="4500" spc="-20" dirty="0">
                <a:solidFill>
                  <a:srgbClr val="151515"/>
                </a:solidFill>
              </a:rPr>
              <a:t>Quality</a:t>
            </a:r>
            <a:r>
              <a:rPr sz="4500" spc="-420" dirty="0">
                <a:solidFill>
                  <a:srgbClr val="151515"/>
                </a:solidFill>
              </a:rPr>
              <a:t> </a:t>
            </a:r>
            <a:r>
              <a:rPr sz="4500" spc="-60" dirty="0">
                <a:solidFill>
                  <a:srgbClr val="0F0F0F"/>
                </a:solidFill>
              </a:rPr>
              <a:t>Framework</a:t>
            </a:r>
            <a:endParaRPr sz="4500"/>
          </a:p>
        </p:txBody>
      </p:sp>
      <p:sp>
        <p:nvSpPr>
          <p:cNvPr id="7" name="object 7"/>
          <p:cNvSpPr txBox="1"/>
          <p:nvPr/>
        </p:nvSpPr>
        <p:spPr>
          <a:xfrm>
            <a:off x="993294" y="2071660"/>
            <a:ext cx="7005320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130" dirty="0">
                <a:solidFill>
                  <a:srgbClr val="697987"/>
                </a:solidFill>
                <a:latin typeface="Arial MT"/>
                <a:cs typeface="Arial MT"/>
              </a:rPr>
              <a:t>Key</a:t>
            </a:r>
            <a:r>
              <a:rPr sz="2450" spc="-80" dirty="0">
                <a:solidFill>
                  <a:srgbClr val="697987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707070"/>
                </a:solidFill>
                <a:latin typeface="Arial MT"/>
                <a:cs typeface="Arial MT"/>
              </a:rPr>
              <a:t>statutory</a:t>
            </a:r>
            <a:r>
              <a:rPr sz="2450" spc="-114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66758C"/>
                </a:solidFill>
                <a:latin typeface="Arial MT"/>
                <a:cs typeface="Arial MT"/>
              </a:rPr>
              <a:t>and</a:t>
            </a:r>
            <a:r>
              <a:rPr sz="2450" spc="-195" dirty="0">
                <a:solidFill>
                  <a:srgbClr val="66758C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6E6E6E"/>
                </a:solidFill>
                <a:latin typeface="Arial MT"/>
                <a:cs typeface="Arial MT"/>
              </a:rPr>
              <a:t>accrediting</a:t>
            </a:r>
            <a:r>
              <a:rPr sz="2450" spc="-75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450" spc="-45" dirty="0">
                <a:solidFill>
                  <a:srgbClr val="676767"/>
                </a:solidFill>
                <a:latin typeface="Arial MT"/>
                <a:cs typeface="Arial MT"/>
              </a:rPr>
              <a:t>oversight</a:t>
            </a:r>
            <a:r>
              <a:rPr sz="2450" spc="-10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450" spc="-60" dirty="0">
                <a:solidFill>
                  <a:srgbClr val="6D6D6D"/>
                </a:solidFill>
                <a:latin typeface="Arial MT"/>
                <a:cs typeface="Arial MT"/>
              </a:rPr>
              <a:t>mechanisms.</a:t>
            </a:r>
            <a:endParaRPr sz="2450">
              <a:latin typeface="Arial MT"/>
              <a:cs typeface="Arial MT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13569" y="5120263"/>
            <a:ext cx="738197" cy="91096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86156" y="5198794"/>
            <a:ext cx="738197" cy="83243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74449" y="5120263"/>
            <a:ext cx="738197" cy="91096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415699" y="5961388"/>
            <a:ext cx="4704080" cy="1818005"/>
          </a:xfrm>
          <a:prstGeom prst="rect">
            <a:avLst/>
          </a:prstGeom>
        </p:spPr>
        <p:txBody>
          <a:bodyPr vert="horz" wrap="square" lIns="0" tIns="166370" rIns="0" bIns="0" rtlCol="0">
            <a:spAutoFit/>
          </a:bodyPr>
          <a:lstStyle/>
          <a:p>
            <a:pPr marL="18415">
              <a:lnSpc>
                <a:spcPct val="100000"/>
              </a:lnSpc>
              <a:spcBef>
                <a:spcPts val="1310"/>
              </a:spcBef>
            </a:pPr>
            <a:r>
              <a:rPr sz="2700" spc="-55" dirty="0">
                <a:solidFill>
                  <a:srgbClr val="0C0C0C"/>
                </a:solidFill>
                <a:latin typeface="Arial MT"/>
                <a:cs typeface="Arial MT"/>
              </a:rPr>
              <a:t>General</a:t>
            </a:r>
            <a:r>
              <a:rPr sz="2700" spc="-135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2700" spc="-10" dirty="0">
                <a:solidFill>
                  <a:srgbClr val="151515"/>
                </a:solidFill>
                <a:latin typeface="Arial MT"/>
                <a:cs typeface="Arial MT"/>
              </a:rPr>
              <a:t>Regulation</a:t>
            </a:r>
            <a:endParaRPr sz="2700">
              <a:latin typeface="Arial MT"/>
              <a:cs typeface="Arial MT"/>
            </a:endParaRPr>
          </a:p>
          <a:p>
            <a:pPr marL="17145" marR="5080" indent="-5080">
              <a:lnSpc>
                <a:spcPct val="95700"/>
              </a:lnSpc>
              <a:spcBef>
                <a:spcPts val="1220"/>
              </a:spcBef>
            </a:pPr>
            <a:r>
              <a:rPr sz="2450" spc="-55" dirty="0">
                <a:solidFill>
                  <a:srgbClr val="3D526B"/>
                </a:solidFill>
                <a:latin typeface="Arial MT"/>
                <a:cs typeface="Arial MT"/>
              </a:rPr>
              <a:t>UGC:</a:t>
            </a:r>
            <a:r>
              <a:rPr sz="2450" spc="-114" dirty="0">
                <a:solidFill>
                  <a:srgbClr val="3D526B"/>
                </a:solidFill>
                <a:latin typeface="Arial MT"/>
                <a:cs typeface="Arial MT"/>
              </a:rPr>
              <a:t> </a:t>
            </a:r>
            <a:r>
              <a:rPr sz="2450" spc="-30" dirty="0">
                <a:solidFill>
                  <a:srgbClr val="484848"/>
                </a:solidFill>
                <a:latin typeface="Arial MT"/>
                <a:cs typeface="Arial MT"/>
              </a:rPr>
              <a:t>Coordination,</a:t>
            </a:r>
            <a:r>
              <a:rPr sz="2450" spc="-6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450" spc="-55" dirty="0">
                <a:solidFill>
                  <a:srgbClr val="484848"/>
                </a:solidFill>
                <a:latin typeface="Arial MT"/>
                <a:cs typeface="Arial MT"/>
              </a:rPr>
              <a:t>standards,</a:t>
            </a:r>
            <a:r>
              <a:rPr sz="2450" spc="-105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450" spc="-25" dirty="0">
                <a:solidFill>
                  <a:srgbClr val="5D6E82"/>
                </a:solidFill>
                <a:latin typeface="Arial MT"/>
                <a:cs typeface="Arial MT"/>
              </a:rPr>
              <a:t>and </a:t>
            </a:r>
            <a:r>
              <a:rPr sz="2450" spc="-50" dirty="0">
                <a:solidFill>
                  <a:srgbClr val="495D77"/>
                </a:solidFill>
                <a:latin typeface="Arial MT"/>
                <a:cs typeface="Arial MT"/>
              </a:rPr>
              <a:t>funding</a:t>
            </a:r>
            <a:r>
              <a:rPr sz="2450" spc="-90" dirty="0">
                <a:solidFill>
                  <a:srgbClr val="495D77"/>
                </a:solidFill>
                <a:latin typeface="Arial MT"/>
                <a:cs typeface="Arial MT"/>
              </a:rPr>
              <a:t> </a:t>
            </a:r>
            <a:r>
              <a:rPr sz="2450" spc="-20" dirty="0">
                <a:solidFill>
                  <a:srgbClr val="444444"/>
                </a:solidFill>
                <a:latin typeface="Arial MT"/>
                <a:cs typeface="Arial MT"/>
              </a:rPr>
              <a:t>distribution</a:t>
            </a:r>
            <a:r>
              <a:rPr sz="2450" spc="-60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4D4D4D"/>
                </a:solidFill>
                <a:latin typeface="Arial MT"/>
                <a:cs typeface="Arial MT"/>
              </a:rPr>
              <a:t>across </a:t>
            </a:r>
            <a:r>
              <a:rPr sz="2450" spc="-10" dirty="0">
                <a:solidFill>
                  <a:srgbClr val="484848"/>
                </a:solidFill>
                <a:latin typeface="Arial MT"/>
                <a:cs typeface="Arial MT"/>
              </a:rPr>
              <a:t>universities.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04444" y="6174938"/>
            <a:ext cx="4726305" cy="1423670"/>
          </a:xfrm>
          <a:prstGeom prst="rect">
            <a:avLst/>
          </a:prstGeom>
        </p:spPr>
        <p:txBody>
          <a:bodyPr vert="horz" wrap="square" lIns="0" tIns="157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40"/>
              </a:spcBef>
            </a:pPr>
            <a:r>
              <a:rPr sz="2450" spc="85" dirty="0">
                <a:solidFill>
                  <a:srgbClr val="0E0E0E"/>
                </a:solidFill>
                <a:latin typeface="Arial MT"/>
                <a:cs typeface="Arial MT"/>
              </a:rPr>
              <a:t>Professional</a:t>
            </a:r>
            <a:r>
              <a:rPr sz="2450" spc="-20" dirty="0">
                <a:solidFill>
                  <a:srgbClr val="0E0E0E"/>
                </a:solidFill>
                <a:latin typeface="Arial MT"/>
                <a:cs typeface="Arial MT"/>
              </a:rPr>
              <a:t> </a:t>
            </a:r>
            <a:r>
              <a:rPr sz="2450" spc="80" dirty="0">
                <a:solidFill>
                  <a:srgbClr val="131313"/>
                </a:solidFill>
                <a:latin typeface="Arial MT"/>
                <a:cs typeface="Arial MT"/>
              </a:rPr>
              <a:t>Councils</a:t>
            </a:r>
            <a:endParaRPr sz="2450">
              <a:latin typeface="Arial MT"/>
              <a:cs typeface="Arial MT"/>
            </a:endParaRPr>
          </a:p>
          <a:p>
            <a:pPr marL="19050" marR="5080" indent="-4445">
              <a:lnSpc>
                <a:spcPts val="2840"/>
              </a:lnSpc>
              <a:spcBef>
                <a:spcPts val="1320"/>
              </a:spcBef>
            </a:pPr>
            <a:r>
              <a:rPr sz="2450" dirty="0">
                <a:solidFill>
                  <a:srgbClr val="484848"/>
                </a:solidFill>
                <a:latin typeface="Arial MT"/>
                <a:cs typeface="Arial MT"/>
              </a:rPr>
              <a:t>Statutory</a:t>
            </a:r>
            <a:r>
              <a:rPr sz="2450" spc="-130" dirty="0">
                <a:solidFill>
                  <a:srgbClr val="484848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444444"/>
                </a:solidFill>
                <a:latin typeface="Arial MT"/>
                <a:cs typeface="Arial MT"/>
              </a:rPr>
              <a:t>bodies</a:t>
            </a:r>
            <a:r>
              <a:rPr sz="2450" spc="-135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450" spc="-55" dirty="0">
                <a:solidFill>
                  <a:srgbClr val="4D4D4D"/>
                </a:solidFill>
                <a:latin typeface="Arial MT"/>
                <a:cs typeface="Arial MT"/>
              </a:rPr>
              <a:t>governing</a:t>
            </a:r>
            <a:r>
              <a:rPr sz="2450" spc="-6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450" spc="-20" dirty="0">
                <a:solidFill>
                  <a:srgbClr val="494949"/>
                </a:solidFill>
                <a:latin typeface="Arial MT"/>
                <a:cs typeface="Arial MT"/>
              </a:rPr>
              <a:t>domain </a:t>
            </a:r>
            <a:r>
              <a:rPr sz="2450" spc="-80" dirty="0">
                <a:solidFill>
                  <a:srgbClr val="4B4B4B"/>
                </a:solidFill>
                <a:latin typeface="Arial MT"/>
                <a:cs typeface="Arial MT"/>
              </a:rPr>
              <a:t>standards</a:t>
            </a:r>
            <a:r>
              <a:rPr sz="2450" spc="-5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450" spc="-220" dirty="0">
                <a:solidFill>
                  <a:srgbClr val="494949"/>
                </a:solidFill>
                <a:latin typeface="Arial MT"/>
                <a:cs typeface="Arial MT"/>
              </a:rPr>
              <a:t>(AICTE,</a:t>
            </a:r>
            <a:r>
              <a:rPr sz="2450" spc="-5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450" spc="-185" dirty="0">
                <a:solidFill>
                  <a:srgbClr val="4F4F4F"/>
                </a:solidFill>
                <a:latin typeface="Arial MT"/>
                <a:cs typeface="Arial MT"/>
              </a:rPr>
              <a:t>NMC,</a:t>
            </a:r>
            <a:r>
              <a:rPr sz="2450" spc="-7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450" spc="-135" dirty="0">
                <a:solidFill>
                  <a:srgbClr val="494949"/>
                </a:solidFill>
                <a:latin typeface="Arial MT"/>
                <a:cs typeface="Arial MT"/>
              </a:rPr>
              <a:t>BCI,</a:t>
            </a:r>
            <a:r>
              <a:rPr sz="2450" spc="-11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450" spc="-120" dirty="0">
                <a:solidFill>
                  <a:srgbClr val="494949"/>
                </a:solidFill>
                <a:latin typeface="Arial MT"/>
                <a:cs typeface="Arial MT"/>
              </a:rPr>
              <a:t>NCTE).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78397" y="6166856"/>
            <a:ext cx="4821555" cy="1442720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700" dirty="0">
                <a:solidFill>
                  <a:srgbClr val="111111"/>
                </a:solidFill>
                <a:latin typeface="Arial MT"/>
                <a:cs typeface="Arial MT"/>
              </a:rPr>
              <a:t>Quality</a:t>
            </a:r>
            <a:r>
              <a:rPr sz="2700" spc="280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sz="2700" spc="-10" dirty="0">
                <a:solidFill>
                  <a:srgbClr val="0C0C0C"/>
                </a:solidFill>
                <a:latin typeface="Arial MT"/>
                <a:cs typeface="Arial MT"/>
              </a:rPr>
              <a:t>Assurance</a:t>
            </a:r>
            <a:endParaRPr sz="2700">
              <a:latin typeface="Arial MT"/>
              <a:cs typeface="Arial MT"/>
            </a:endParaRPr>
          </a:p>
          <a:p>
            <a:pPr marL="13335" marR="5080" indent="6350">
              <a:lnSpc>
                <a:spcPts val="2840"/>
              </a:lnSpc>
              <a:spcBef>
                <a:spcPts val="1270"/>
              </a:spcBef>
            </a:pPr>
            <a:r>
              <a:rPr sz="2550" spc="-50" dirty="0">
                <a:solidFill>
                  <a:srgbClr val="3B3B3B"/>
                </a:solidFill>
                <a:latin typeface="Arial MT"/>
                <a:cs typeface="Arial MT"/>
              </a:rPr>
              <a:t>Accreditation</a:t>
            </a:r>
            <a:r>
              <a:rPr sz="2550" spc="-15" dirty="0">
                <a:solidFill>
                  <a:srgbClr val="3B3B3B"/>
                </a:solidFill>
                <a:latin typeface="Arial MT"/>
                <a:cs typeface="Arial MT"/>
              </a:rPr>
              <a:t> </a:t>
            </a:r>
            <a:r>
              <a:rPr sz="2550" spc="-110" dirty="0">
                <a:solidFill>
                  <a:srgbClr val="464646"/>
                </a:solidFill>
                <a:latin typeface="Arial MT"/>
                <a:cs typeface="Arial MT"/>
              </a:rPr>
              <a:t>agencies</a:t>
            </a:r>
            <a:r>
              <a:rPr sz="2550" spc="-50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550" spc="-25" dirty="0">
                <a:solidFill>
                  <a:srgbClr val="494949"/>
                </a:solidFill>
                <a:latin typeface="Arial MT"/>
                <a:cs typeface="Arial MT"/>
              </a:rPr>
              <a:t>evaluating </a:t>
            </a:r>
            <a:r>
              <a:rPr sz="2550" spc="-70" dirty="0">
                <a:solidFill>
                  <a:srgbClr val="424242"/>
                </a:solidFill>
                <a:latin typeface="Arial MT"/>
                <a:cs typeface="Arial MT"/>
              </a:rPr>
              <a:t>institutional</a:t>
            </a:r>
            <a:r>
              <a:rPr sz="2550" spc="-75" dirty="0">
                <a:solidFill>
                  <a:srgbClr val="424242"/>
                </a:solidFill>
                <a:latin typeface="Arial MT"/>
                <a:cs typeface="Arial MT"/>
              </a:rPr>
              <a:t> </a:t>
            </a:r>
            <a:r>
              <a:rPr sz="2550" spc="-90" dirty="0">
                <a:solidFill>
                  <a:srgbClr val="424242"/>
                </a:solidFill>
                <a:latin typeface="Arial MT"/>
                <a:cs typeface="Arial MT"/>
              </a:rPr>
              <a:t>excellence</a:t>
            </a:r>
            <a:r>
              <a:rPr sz="2550" spc="-95" dirty="0">
                <a:solidFill>
                  <a:srgbClr val="424242"/>
                </a:solidFill>
                <a:latin typeface="Arial MT"/>
                <a:cs typeface="Arial MT"/>
              </a:rPr>
              <a:t> </a:t>
            </a:r>
            <a:r>
              <a:rPr sz="2550" spc="-250" dirty="0">
                <a:solidFill>
                  <a:srgbClr val="494949"/>
                </a:solidFill>
                <a:latin typeface="Arial MT"/>
                <a:cs typeface="Arial MT"/>
              </a:rPr>
              <a:t>(NAAC,</a:t>
            </a:r>
            <a:r>
              <a:rPr sz="2550" spc="-14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550" spc="-200" dirty="0">
                <a:solidFill>
                  <a:srgbClr val="444444"/>
                </a:solidFill>
                <a:latin typeface="Arial MT"/>
                <a:cs typeface="Arial MT"/>
              </a:rPr>
              <a:t>NBA).</a:t>
            </a:r>
            <a:endParaRPr sz="2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34" y="23896"/>
            <a:ext cx="20078366" cy="11285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3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991801" y="881906"/>
            <a:ext cx="3013710" cy="2806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511809" algn="l"/>
              </a:tabLst>
            </a:pPr>
            <a:r>
              <a:rPr sz="1650" spc="-25" dirty="0">
                <a:solidFill>
                  <a:srgbClr val="1C5BDA"/>
                </a:solidFill>
                <a:latin typeface="Arial MT"/>
                <a:cs typeface="Arial MT"/>
              </a:rPr>
              <a:t>POL</a:t>
            </a:r>
            <a:r>
              <a:rPr sz="1650" dirty="0">
                <a:solidFill>
                  <a:srgbClr val="1C5BDA"/>
                </a:solidFill>
                <a:latin typeface="Arial MT"/>
                <a:cs typeface="Arial MT"/>
              </a:rPr>
              <a:t>	</a:t>
            </a:r>
            <a:r>
              <a:rPr sz="1650" spc="-90" dirty="0">
                <a:solidFill>
                  <a:srgbClr val="2456E2"/>
                </a:solidFill>
                <a:latin typeface="Arial MT"/>
                <a:cs typeface="Arial MT"/>
              </a:rPr>
              <a:t>I</a:t>
            </a:r>
            <a:r>
              <a:rPr sz="1650" spc="-145" dirty="0">
                <a:solidFill>
                  <a:srgbClr val="2456E2"/>
                </a:solidFill>
                <a:latin typeface="Arial MT"/>
                <a:cs typeface="Arial MT"/>
              </a:rPr>
              <a:t> </a:t>
            </a:r>
            <a:r>
              <a:rPr sz="1650" spc="75" dirty="0">
                <a:solidFill>
                  <a:srgbClr val="2F67BC"/>
                </a:solidFill>
                <a:latin typeface="Arial MT"/>
                <a:cs typeface="Arial MT"/>
              </a:rPr>
              <a:t>CY</a:t>
            </a:r>
            <a:r>
              <a:rPr sz="1650" spc="130" dirty="0">
                <a:solidFill>
                  <a:srgbClr val="2F67BC"/>
                </a:solidFill>
                <a:latin typeface="Arial MT"/>
                <a:cs typeface="Arial MT"/>
              </a:rPr>
              <a:t> </a:t>
            </a:r>
            <a:r>
              <a:rPr sz="1650" spc="105" dirty="0">
                <a:solidFill>
                  <a:srgbClr val="2B67E4"/>
                </a:solidFill>
                <a:latin typeface="Arial MT"/>
                <a:cs typeface="Arial MT"/>
              </a:rPr>
              <a:t>PARADI</a:t>
            </a:r>
            <a:r>
              <a:rPr sz="1650" spc="-220" dirty="0">
                <a:solidFill>
                  <a:srgbClr val="2B67E4"/>
                </a:solidFill>
                <a:latin typeface="Arial MT"/>
                <a:cs typeface="Arial MT"/>
              </a:rPr>
              <a:t> </a:t>
            </a:r>
            <a:r>
              <a:rPr sz="1650" spc="145" dirty="0">
                <a:solidFill>
                  <a:srgbClr val="4177DD"/>
                </a:solidFill>
                <a:latin typeface="Arial MT"/>
                <a:cs typeface="Arial MT"/>
              </a:rPr>
              <a:t>GM</a:t>
            </a:r>
            <a:r>
              <a:rPr sz="1650" spc="180" dirty="0">
                <a:solidFill>
                  <a:srgbClr val="4177DD"/>
                </a:solidFill>
                <a:latin typeface="Arial MT"/>
                <a:cs typeface="Arial MT"/>
              </a:rPr>
              <a:t> </a:t>
            </a:r>
            <a:r>
              <a:rPr sz="1650" spc="60" dirty="0">
                <a:solidFill>
                  <a:srgbClr val="1A56B8"/>
                </a:solidFill>
                <a:latin typeface="Arial MT"/>
                <a:cs typeface="Arial MT"/>
              </a:rPr>
              <a:t>SHIFT</a:t>
            </a:r>
            <a:endParaRPr sz="1650">
              <a:latin typeface="Arial MT"/>
              <a:cs typeface="Arial MT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20" dirty="0">
                <a:solidFill>
                  <a:srgbClr val="151515"/>
                </a:solidFill>
              </a:rPr>
              <a:t>Higher</a:t>
            </a:r>
            <a:r>
              <a:rPr spc="-210" dirty="0">
                <a:solidFill>
                  <a:srgbClr val="151515"/>
                </a:solidFill>
              </a:rPr>
              <a:t> </a:t>
            </a:r>
            <a:r>
              <a:rPr spc="75" dirty="0">
                <a:solidFill>
                  <a:srgbClr val="151515"/>
                </a:solidFill>
              </a:rPr>
              <a:t>Education</a:t>
            </a:r>
            <a:r>
              <a:rPr spc="-300" dirty="0">
                <a:solidFill>
                  <a:srgbClr val="151515"/>
                </a:solidFill>
              </a:rPr>
              <a:t> </a:t>
            </a:r>
            <a:r>
              <a:rPr spc="65" dirty="0">
                <a:solidFill>
                  <a:srgbClr val="151515"/>
                </a:solidFill>
              </a:rPr>
              <a:t>under</a:t>
            </a:r>
            <a:r>
              <a:rPr spc="-240" dirty="0">
                <a:solidFill>
                  <a:srgbClr val="151515"/>
                </a:solidFill>
              </a:rPr>
              <a:t> </a:t>
            </a:r>
            <a:r>
              <a:rPr spc="-355" dirty="0">
                <a:solidFill>
                  <a:srgbClr val="131313"/>
                </a:solidFill>
              </a:rPr>
              <a:t>NEP</a:t>
            </a:r>
            <a:r>
              <a:rPr spc="-215" dirty="0">
                <a:solidFill>
                  <a:srgbClr val="131313"/>
                </a:solidFill>
              </a:rPr>
              <a:t> </a:t>
            </a:r>
            <a:r>
              <a:rPr spc="114" dirty="0"/>
              <a:t>2020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675"/>
              </a:spcBef>
            </a:pPr>
            <a:r>
              <a:rPr spc="110" dirty="0"/>
              <a:t>Multidisciplinary</a:t>
            </a:r>
            <a:r>
              <a:rPr spc="-195" dirty="0"/>
              <a:t> </a:t>
            </a:r>
            <a:r>
              <a:rPr spc="-20" dirty="0">
                <a:solidFill>
                  <a:srgbClr val="05182F"/>
                </a:solidFill>
              </a:rPr>
              <a:t>HEIs</a:t>
            </a:r>
          </a:p>
          <a:p>
            <a:pPr marL="13970">
              <a:lnSpc>
                <a:spcPts val="2725"/>
              </a:lnSpc>
              <a:spcBef>
                <a:spcPts val="580"/>
              </a:spcBef>
            </a:pPr>
            <a:r>
              <a:rPr spc="-20" dirty="0">
                <a:solidFill>
                  <a:srgbClr val="464646"/>
                </a:solidFill>
              </a:rPr>
              <a:t>Transitioning</a:t>
            </a:r>
            <a:r>
              <a:rPr spc="60" dirty="0">
                <a:solidFill>
                  <a:srgbClr val="464646"/>
                </a:solidFill>
              </a:rPr>
              <a:t> </a:t>
            </a:r>
            <a:r>
              <a:rPr spc="-100" dirty="0">
                <a:solidFill>
                  <a:srgbClr val="444444"/>
                </a:solidFill>
              </a:rPr>
              <a:t>single—</a:t>
            </a:r>
            <a:r>
              <a:rPr spc="-70" dirty="0">
                <a:solidFill>
                  <a:srgbClr val="444444"/>
                </a:solidFill>
              </a:rPr>
              <a:t>stream</a:t>
            </a:r>
            <a:r>
              <a:rPr spc="20" dirty="0">
                <a:solidFill>
                  <a:srgbClr val="444444"/>
                </a:solidFill>
              </a:rPr>
              <a:t> </a:t>
            </a:r>
            <a:r>
              <a:rPr spc="60" dirty="0">
                <a:solidFill>
                  <a:srgbClr val="464646"/>
                </a:solidFill>
              </a:rPr>
              <a:t>colleges</a:t>
            </a:r>
            <a:r>
              <a:rPr spc="-100" dirty="0">
                <a:solidFill>
                  <a:srgbClr val="464646"/>
                </a:solidFill>
              </a:rPr>
              <a:t> </a:t>
            </a:r>
            <a:r>
              <a:rPr spc="60" dirty="0">
                <a:solidFill>
                  <a:srgbClr val="4D4D4D"/>
                </a:solidFill>
              </a:rPr>
              <a:t>into</a:t>
            </a:r>
            <a:r>
              <a:rPr spc="-160" dirty="0">
                <a:solidFill>
                  <a:srgbClr val="4D4D4D"/>
                </a:solidFill>
              </a:rPr>
              <a:t> </a:t>
            </a:r>
            <a:r>
              <a:rPr dirty="0">
                <a:solidFill>
                  <a:srgbClr val="525252"/>
                </a:solidFill>
              </a:rPr>
              <a:t>large</a:t>
            </a:r>
            <a:r>
              <a:rPr spc="-150" dirty="0">
                <a:solidFill>
                  <a:srgbClr val="525252"/>
                </a:solidFill>
              </a:rPr>
              <a:t> </a:t>
            </a:r>
            <a:r>
              <a:rPr spc="-10" dirty="0">
                <a:solidFill>
                  <a:srgbClr val="444444"/>
                </a:solidFill>
              </a:rPr>
              <a:t>multidisciplinary</a:t>
            </a:r>
          </a:p>
          <a:p>
            <a:pPr marL="16510">
              <a:lnSpc>
                <a:spcPts val="2905"/>
              </a:lnSpc>
            </a:pPr>
            <a:r>
              <a:rPr sz="2450" spc="-10" dirty="0">
                <a:solidFill>
                  <a:srgbClr val="464646"/>
                </a:solidFill>
              </a:rPr>
              <a:t>universities.</a:t>
            </a:r>
            <a:endParaRPr sz="2450"/>
          </a:p>
          <a:p>
            <a:pPr>
              <a:lnSpc>
                <a:spcPct val="100000"/>
              </a:lnSpc>
            </a:pPr>
            <a:endParaRPr sz="2450"/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2450"/>
          </a:p>
          <a:p>
            <a:pPr marL="14604">
              <a:lnSpc>
                <a:spcPct val="100000"/>
              </a:lnSpc>
            </a:pPr>
            <a:r>
              <a:rPr spc="100" dirty="0">
                <a:solidFill>
                  <a:srgbClr val="111111"/>
                </a:solidFill>
              </a:rPr>
              <a:t>Multiple</a:t>
            </a:r>
            <a:r>
              <a:rPr spc="-85" dirty="0">
                <a:solidFill>
                  <a:srgbClr val="111111"/>
                </a:solidFill>
              </a:rPr>
              <a:t> </a:t>
            </a:r>
            <a:r>
              <a:rPr dirty="0"/>
              <a:t>Entry</a:t>
            </a:r>
            <a:r>
              <a:rPr spc="100" dirty="0"/>
              <a:t> </a:t>
            </a:r>
            <a:r>
              <a:rPr dirty="0">
                <a:solidFill>
                  <a:srgbClr val="161616"/>
                </a:solidFill>
              </a:rPr>
              <a:t>&amp;</a:t>
            </a:r>
            <a:r>
              <a:rPr spc="-90" dirty="0">
                <a:solidFill>
                  <a:srgbClr val="161616"/>
                </a:solidFill>
              </a:rPr>
              <a:t> </a:t>
            </a:r>
            <a:r>
              <a:rPr spc="100" dirty="0">
                <a:solidFill>
                  <a:srgbClr val="0A1A34"/>
                </a:solidFill>
              </a:rPr>
              <a:t>Exit</a:t>
            </a:r>
            <a:r>
              <a:rPr spc="100" dirty="0">
                <a:solidFill>
                  <a:srgbClr val="0C0C0C"/>
                </a:solidFill>
              </a:rPr>
              <a:t>(ME-ME)</a:t>
            </a: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pc="-10" dirty="0">
                <a:solidFill>
                  <a:srgbClr val="494949"/>
                </a:solidFill>
              </a:rPr>
              <a:t>Flexible</a:t>
            </a:r>
            <a:r>
              <a:rPr spc="110" dirty="0">
                <a:solidFill>
                  <a:srgbClr val="494949"/>
                </a:solidFill>
              </a:rPr>
              <a:t> </a:t>
            </a:r>
            <a:r>
              <a:rPr dirty="0">
                <a:solidFill>
                  <a:srgbClr val="494949"/>
                </a:solidFill>
              </a:rPr>
              <a:t>exits</a:t>
            </a:r>
            <a:r>
              <a:rPr spc="40" dirty="0">
                <a:solidFill>
                  <a:srgbClr val="494949"/>
                </a:solidFill>
              </a:rPr>
              <a:t> </a:t>
            </a:r>
            <a:r>
              <a:rPr dirty="0">
                <a:solidFill>
                  <a:srgbClr val="2D4F72"/>
                </a:solidFill>
              </a:rPr>
              <a:t>with</a:t>
            </a:r>
            <a:r>
              <a:rPr spc="-75" dirty="0">
                <a:solidFill>
                  <a:srgbClr val="2D4F72"/>
                </a:solidFill>
              </a:rPr>
              <a:t> </a:t>
            </a:r>
            <a:r>
              <a:rPr dirty="0">
                <a:solidFill>
                  <a:srgbClr val="494949"/>
                </a:solidFill>
              </a:rPr>
              <a:t>Certificate,</a:t>
            </a:r>
            <a:r>
              <a:rPr spc="170" dirty="0">
                <a:solidFill>
                  <a:srgbClr val="494949"/>
                </a:solidFill>
              </a:rPr>
              <a:t> </a:t>
            </a:r>
            <a:r>
              <a:rPr dirty="0">
                <a:solidFill>
                  <a:srgbClr val="424242"/>
                </a:solidFill>
              </a:rPr>
              <a:t>Diploma,</a:t>
            </a:r>
            <a:r>
              <a:rPr spc="60" dirty="0">
                <a:solidFill>
                  <a:srgbClr val="424242"/>
                </a:solidFill>
              </a:rPr>
              <a:t> </a:t>
            </a:r>
            <a:r>
              <a:rPr dirty="0">
                <a:solidFill>
                  <a:srgbClr val="5B6E85"/>
                </a:solidFill>
              </a:rPr>
              <a:t>or</a:t>
            </a:r>
            <a:r>
              <a:rPr spc="-90" dirty="0">
                <a:solidFill>
                  <a:srgbClr val="5B6E85"/>
                </a:solidFill>
              </a:rPr>
              <a:t> </a:t>
            </a:r>
            <a:r>
              <a:rPr dirty="0">
                <a:solidFill>
                  <a:srgbClr val="444444"/>
                </a:solidFill>
              </a:rPr>
              <a:t>Degree</a:t>
            </a:r>
            <a:r>
              <a:rPr spc="30" dirty="0">
                <a:solidFill>
                  <a:srgbClr val="444444"/>
                </a:solidFill>
              </a:rPr>
              <a:t> </a:t>
            </a:r>
            <a:r>
              <a:rPr spc="45" dirty="0">
                <a:solidFill>
                  <a:srgbClr val="4B4B4B"/>
                </a:solidFill>
              </a:rPr>
              <a:t>credits.</a:t>
            </a:r>
          </a:p>
          <a:p>
            <a:pPr>
              <a:lnSpc>
                <a:spcPct val="100000"/>
              </a:lnSpc>
            </a:pPr>
            <a:endParaRPr spc="45" dirty="0">
              <a:solidFill>
                <a:srgbClr val="4B4B4B"/>
              </a:solidFill>
            </a:endParaRPr>
          </a:p>
          <a:p>
            <a:pPr>
              <a:lnSpc>
                <a:spcPct val="100000"/>
              </a:lnSpc>
              <a:spcBef>
                <a:spcPts val="1225"/>
              </a:spcBef>
            </a:pPr>
            <a:endParaRPr spc="45" dirty="0">
              <a:solidFill>
                <a:srgbClr val="4B4B4B"/>
              </a:solidFill>
            </a:endParaRPr>
          </a:p>
          <a:p>
            <a:pPr marL="20955">
              <a:lnSpc>
                <a:spcPct val="100000"/>
              </a:lnSpc>
            </a:pPr>
            <a:r>
              <a:rPr spc="75" dirty="0">
                <a:solidFill>
                  <a:srgbClr val="0C0C0C"/>
                </a:solidFill>
              </a:rPr>
              <a:t>Academic</a:t>
            </a:r>
            <a:r>
              <a:rPr spc="30" dirty="0">
                <a:solidFill>
                  <a:srgbClr val="0C0C0C"/>
                </a:solidFill>
              </a:rPr>
              <a:t> </a:t>
            </a:r>
            <a:r>
              <a:rPr spc="-20" dirty="0">
                <a:solidFill>
                  <a:srgbClr val="1C1C1C"/>
                </a:solidFill>
              </a:rPr>
              <a:t>Bank</a:t>
            </a:r>
            <a:r>
              <a:rPr spc="-204" dirty="0">
                <a:solidFill>
                  <a:srgbClr val="1C1C1C"/>
                </a:solidFill>
              </a:rPr>
              <a:t> </a:t>
            </a:r>
            <a:r>
              <a:rPr dirty="0">
                <a:solidFill>
                  <a:srgbClr val="0A182D"/>
                </a:solidFill>
              </a:rPr>
              <a:t>of</a:t>
            </a:r>
            <a:r>
              <a:rPr spc="210" dirty="0">
                <a:solidFill>
                  <a:srgbClr val="0A182D"/>
                </a:solidFill>
              </a:rPr>
              <a:t> </a:t>
            </a:r>
            <a:r>
              <a:rPr spc="90" dirty="0">
                <a:solidFill>
                  <a:srgbClr val="111111"/>
                </a:solidFill>
              </a:rPr>
              <a:t>Credits</a:t>
            </a:r>
            <a:r>
              <a:rPr spc="-180" dirty="0">
                <a:solidFill>
                  <a:srgbClr val="111111"/>
                </a:solidFill>
              </a:rPr>
              <a:t> </a:t>
            </a:r>
            <a:r>
              <a:rPr spc="-10" dirty="0">
                <a:solidFill>
                  <a:srgbClr val="161616"/>
                </a:solidFill>
              </a:rPr>
              <a:t>(ABC)</a:t>
            </a:r>
          </a:p>
          <a:p>
            <a:pPr marL="13970">
              <a:lnSpc>
                <a:spcPct val="100000"/>
              </a:lnSpc>
              <a:spcBef>
                <a:spcPts val="580"/>
              </a:spcBef>
            </a:pPr>
            <a:r>
              <a:rPr dirty="0">
                <a:solidFill>
                  <a:srgbClr val="444444"/>
                </a:solidFill>
              </a:rPr>
              <a:t>Digital</a:t>
            </a:r>
            <a:r>
              <a:rPr spc="60" dirty="0">
                <a:solidFill>
                  <a:srgbClr val="444444"/>
                </a:solidFill>
              </a:rPr>
              <a:t> </a:t>
            </a:r>
            <a:r>
              <a:rPr spc="70" dirty="0">
                <a:solidFill>
                  <a:srgbClr val="464646"/>
                </a:solidFill>
              </a:rPr>
              <a:t>credit</a:t>
            </a:r>
            <a:r>
              <a:rPr spc="125" dirty="0">
                <a:solidFill>
                  <a:srgbClr val="464646"/>
                </a:solidFill>
              </a:rPr>
              <a:t> </a:t>
            </a:r>
            <a:r>
              <a:rPr spc="70" dirty="0">
                <a:solidFill>
                  <a:srgbClr val="444444"/>
                </a:solidFill>
              </a:rPr>
              <a:t>repository</a:t>
            </a:r>
            <a:r>
              <a:rPr spc="85" dirty="0">
                <a:solidFill>
                  <a:srgbClr val="444444"/>
                </a:solidFill>
              </a:rPr>
              <a:t> </a:t>
            </a:r>
            <a:r>
              <a:rPr dirty="0">
                <a:solidFill>
                  <a:srgbClr val="4B4B4B"/>
                </a:solidFill>
              </a:rPr>
              <a:t>facilitating</a:t>
            </a:r>
            <a:r>
              <a:rPr spc="185" dirty="0">
                <a:solidFill>
                  <a:srgbClr val="4B4B4B"/>
                </a:solidFill>
              </a:rPr>
              <a:t> </a:t>
            </a:r>
            <a:r>
              <a:rPr spc="-25" dirty="0">
                <a:solidFill>
                  <a:srgbClr val="464646"/>
                </a:solidFill>
              </a:rPr>
              <a:t>seamless</a:t>
            </a:r>
            <a:r>
              <a:rPr spc="125" dirty="0">
                <a:solidFill>
                  <a:srgbClr val="464646"/>
                </a:solidFill>
              </a:rPr>
              <a:t> </a:t>
            </a:r>
            <a:r>
              <a:rPr dirty="0">
                <a:solidFill>
                  <a:srgbClr val="494949"/>
                </a:solidFill>
              </a:rPr>
              <a:t>institution</a:t>
            </a:r>
            <a:r>
              <a:rPr spc="55" dirty="0">
                <a:solidFill>
                  <a:srgbClr val="494949"/>
                </a:solidFill>
              </a:rPr>
              <a:t> </a:t>
            </a:r>
            <a:r>
              <a:rPr spc="-10" dirty="0">
                <a:solidFill>
                  <a:srgbClr val="4B4B4B"/>
                </a:solidFill>
              </a:rPr>
              <a:t>transfer.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94207" y="2088021"/>
            <a:ext cx="9897745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300" dirty="0">
                <a:solidFill>
                  <a:srgbClr val="6E6E6E"/>
                </a:solidFill>
                <a:latin typeface="Arial MT"/>
                <a:cs typeface="Arial MT"/>
              </a:rPr>
              <a:t>Modernization</a:t>
            </a:r>
            <a:r>
              <a:rPr sz="2300" spc="245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5B7087"/>
                </a:solidFill>
                <a:latin typeface="Arial MT"/>
                <a:cs typeface="Arial MT"/>
              </a:rPr>
              <a:t>towards</a:t>
            </a:r>
            <a:r>
              <a:rPr sz="2300" spc="-20" dirty="0">
                <a:solidFill>
                  <a:srgbClr val="5B7087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76767"/>
                </a:solidFill>
                <a:latin typeface="Arial MT"/>
                <a:cs typeface="Arial MT"/>
              </a:rPr>
              <a:t>hexible,</a:t>
            </a:r>
            <a:r>
              <a:rPr sz="2300" spc="75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76767"/>
                </a:solidFill>
                <a:latin typeface="Arial MT"/>
                <a:cs typeface="Arial MT"/>
              </a:rPr>
              <a:t>multidisciplinary,</a:t>
            </a:r>
            <a:r>
              <a:rPr sz="2300" spc="-5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5B7793"/>
                </a:solidFill>
                <a:latin typeface="Arial MT"/>
                <a:cs typeface="Arial MT"/>
              </a:rPr>
              <a:t>and</a:t>
            </a:r>
            <a:r>
              <a:rPr sz="2300" spc="-15" dirty="0">
                <a:solidFill>
                  <a:srgbClr val="5B7793"/>
                </a:solidFill>
                <a:latin typeface="Arial MT"/>
                <a:cs typeface="Arial MT"/>
              </a:rPr>
              <a:t> </a:t>
            </a:r>
            <a:r>
              <a:rPr sz="2300" spc="-60" dirty="0">
                <a:solidFill>
                  <a:srgbClr val="626262"/>
                </a:solidFill>
                <a:latin typeface="Arial MT"/>
                <a:cs typeface="Arial MT"/>
              </a:rPr>
              <a:t>credit—</a:t>
            </a:r>
            <a:r>
              <a:rPr sz="2300" spc="-10" dirty="0">
                <a:solidFill>
                  <a:srgbClr val="626262"/>
                </a:solidFill>
                <a:latin typeface="Arial MT"/>
                <a:cs typeface="Arial MT"/>
              </a:rPr>
              <a:t>based</a:t>
            </a:r>
            <a:r>
              <a:rPr sz="2300" spc="305" dirty="0">
                <a:solidFill>
                  <a:srgbClr val="626262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6B6B6B"/>
                </a:solidFill>
                <a:latin typeface="Arial MT"/>
                <a:cs typeface="Arial MT"/>
              </a:rPr>
              <a:t>learning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90763" y="865545"/>
            <a:ext cx="209867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2D64DF"/>
                </a:solidFill>
                <a:latin typeface="Arial MT"/>
                <a:cs typeface="Arial MT"/>
              </a:rPr>
              <a:t>NEP</a:t>
            </a:r>
            <a:r>
              <a:rPr sz="1800" spc="-15" dirty="0">
                <a:solidFill>
                  <a:srgbClr val="2D64D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2D5EE8"/>
                </a:solidFill>
                <a:latin typeface="Arial MT"/>
                <a:cs typeface="Arial MT"/>
              </a:rPr>
              <a:t>FRAM</a:t>
            </a:r>
            <a:r>
              <a:rPr sz="1800" spc="-265" dirty="0">
                <a:solidFill>
                  <a:srgbClr val="2D5EE8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2F62E9"/>
                </a:solidFill>
                <a:latin typeface="Arial MT"/>
                <a:cs typeface="Arial MT"/>
              </a:rPr>
              <a:t>EWORK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322" rIns="0" bIns="0" rtlCol="0">
            <a:spAutoFit/>
          </a:bodyPr>
          <a:lstStyle/>
          <a:p>
            <a:pPr marL="21590">
              <a:lnSpc>
                <a:spcPct val="100000"/>
              </a:lnSpc>
              <a:spcBef>
                <a:spcPts val="120"/>
              </a:spcBef>
            </a:pPr>
            <a:r>
              <a:rPr sz="4100" spc="100" dirty="0">
                <a:solidFill>
                  <a:srgbClr val="131313"/>
                </a:solidFill>
              </a:rPr>
              <a:t>Three-</a:t>
            </a:r>
            <a:r>
              <a:rPr sz="4100" spc="85" dirty="0">
                <a:solidFill>
                  <a:srgbClr val="131313"/>
                </a:solidFill>
              </a:rPr>
              <a:t>Tier</a:t>
            </a:r>
            <a:r>
              <a:rPr sz="4100" spc="20" dirty="0">
                <a:solidFill>
                  <a:srgbClr val="131313"/>
                </a:solidFill>
              </a:rPr>
              <a:t> </a:t>
            </a:r>
            <a:r>
              <a:rPr sz="4100" spc="130" dirty="0">
                <a:solidFill>
                  <a:srgbClr val="131313"/>
                </a:solidFill>
              </a:rPr>
              <a:t>Degree</a:t>
            </a:r>
            <a:r>
              <a:rPr sz="4100" spc="-240" dirty="0">
                <a:solidFill>
                  <a:srgbClr val="131313"/>
                </a:solidFill>
              </a:rPr>
              <a:t> </a:t>
            </a:r>
            <a:r>
              <a:rPr sz="4100" spc="160" dirty="0"/>
              <a:t>Structure</a:t>
            </a:r>
            <a:r>
              <a:rPr sz="4100" spc="-135" dirty="0"/>
              <a:t> </a:t>
            </a:r>
            <a:r>
              <a:rPr sz="4100" spc="-125" dirty="0">
                <a:solidFill>
                  <a:srgbClr val="151515"/>
                </a:solidFill>
              </a:rPr>
              <a:t>(NEP</a:t>
            </a:r>
            <a:r>
              <a:rPr sz="4100" spc="-150" dirty="0">
                <a:solidFill>
                  <a:srgbClr val="151515"/>
                </a:solidFill>
              </a:rPr>
              <a:t> </a:t>
            </a:r>
            <a:r>
              <a:rPr sz="4100" spc="150" dirty="0"/>
              <a:t>2020)</a:t>
            </a:r>
            <a:endParaRPr sz="4100"/>
          </a:p>
        </p:txBody>
      </p:sp>
      <p:sp>
        <p:nvSpPr>
          <p:cNvPr id="4" name="object 4"/>
          <p:cNvSpPr txBox="1"/>
          <p:nvPr/>
        </p:nvSpPr>
        <p:spPr>
          <a:xfrm>
            <a:off x="992914" y="2088021"/>
            <a:ext cx="7122795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300" dirty="0">
                <a:solidFill>
                  <a:srgbClr val="676980"/>
                </a:solidFill>
                <a:latin typeface="Arial MT"/>
                <a:cs typeface="Arial MT"/>
              </a:rPr>
              <a:t>Reconfigured</a:t>
            </a:r>
            <a:r>
              <a:rPr sz="2300" spc="270" dirty="0">
                <a:solidFill>
                  <a:srgbClr val="676980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27B9E"/>
                </a:solidFill>
                <a:latin typeface="Arial MT"/>
                <a:cs typeface="Arial MT"/>
              </a:rPr>
              <a:t>duration,</a:t>
            </a:r>
            <a:r>
              <a:rPr sz="2300" spc="245" dirty="0">
                <a:solidFill>
                  <a:srgbClr val="627B9E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B6B6B"/>
                </a:solidFill>
                <a:latin typeface="Arial MT"/>
                <a:cs typeface="Arial MT"/>
              </a:rPr>
              <a:t>qualifications,</a:t>
            </a:r>
            <a:r>
              <a:rPr sz="2300" spc="40" dirty="0">
                <a:solidFill>
                  <a:srgbClr val="6B6B6B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97997"/>
                </a:solidFill>
                <a:latin typeface="Arial MT"/>
                <a:cs typeface="Arial MT"/>
              </a:rPr>
              <a:t>and</a:t>
            </a:r>
            <a:r>
              <a:rPr sz="2300" spc="15" dirty="0">
                <a:solidFill>
                  <a:srgbClr val="697997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707583"/>
                </a:solidFill>
                <a:latin typeface="Arial MT"/>
                <a:cs typeface="Arial MT"/>
              </a:rPr>
              <a:t>exit</a:t>
            </a:r>
            <a:r>
              <a:rPr sz="2300" spc="150" dirty="0">
                <a:solidFill>
                  <a:srgbClr val="707583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676767"/>
                </a:solidFill>
                <a:latin typeface="Arial MT"/>
                <a:cs typeface="Arial MT"/>
              </a:rPr>
              <a:t>awards.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06376" y="4746317"/>
            <a:ext cx="737235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90" dirty="0">
                <a:solidFill>
                  <a:srgbClr val="0F60E8"/>
                </a:solidFill>
                <a:latin typeface="Arial MT"/>
                <a:cs typeface="Arial MT"/>
              </a:rPr>
              <a:t>LEVEL</a:t>
            </a:r>
            <a:r>
              <a:rPr sz="1550" spc="-160" dirty="0">
                <a:solidFill>
                  <a:srgbClr val="0F60E8"/>
                </a:solidFill>
                <a:latin typeface="Arial MT"/>
                <a:cs typeface="Arial MT"/>
              </a:rPr>
              <a:t> </a:t>
            </a:r>
            <a:r>
              <a:rPr sz="1550" spc="-50" dirty="0">
                <a:solidFill>
                  <a:srgbClr val="3A5DD4"/>
                </a:solidFill>
                <a:latin typeface="Arial MT"/>
                <a:cs typeface="Arial MT"/>
              </a:rPr>
              <a:t>1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763257" y="4746317"/>
            <a:ext cx="746760" cy="2616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550" spc="-85" dirty="0">
                <a:solidFill>
                  <a:srgbClr val="0077BA"/>
                </a:solidFill>
                <a:latin typeface="Arial MT"/>
                <a:cs typeface="Arial MT"/>
              </a:rPr>
              <a:t>LEVEL</a:t>
            </a:r>
            <a:r>
              <a:rPr sz="1550" spc="-65" dirty="0">
                <a:solidFill>
                  <a:srgbClr val="0077BA"/>
                </a:solidFill>
                <a:latin typeface="Arial MT"/>
                <a:cs typeface="Arial MT"/>
              </a:rPr>
              <a:t> </a:t>
            </a:r>
            <a:r>
              <a:rPr sz="1550" spc="-50" dirty="0">
                <a:solidFill>
                  <a:srgbClr val="0379B3"/>
                </a:solidFill>
                <a:latin typeface="Arial MT"/>
                <a:cs typeface="Arial MT"/>
              </a:rPr>
              <a:t>2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921333" y="4762677"/>
            <a:ext cx="744220" cy="2419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dirty="0">
                <a:solidFill>
                  <a:srgbClr val="BD700C"/>
                </a:solidFill>
                <a:latin typeface="Arial MT"/>
                <a:cs typeface="Arial MT"/>
              </a:rPr>
              <a:t>LEVEL</a:t>
            </a:r>
            <a:r>
              <a:rPr sz="1400" spc="85" dirty="0">
                <a:solidFill>
                  <a:srgbClr val="BD700C"/>
                </a:solidFill>
                <a:latin typeface="Arial MT"/>
                <a:cs typeface="Arial MT"/>
              </a:rPr>
              <a:t> </a:t>
            </a:r>
            <a:r>
              <a:rPr sz="1400" spc="-50" dirty="0">
                <a:solidFill>
                  <a:srgbClr val="CF7511"/>
                </a:solidFill>
                <a:latin typeface="Arial MT"/>
                <a:cs typeface="Arial MT"/>
              </a:rPr>
              <a:t>3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43253" y="5091711"/>
            <a:ext cx="4158615" cy="312420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800" spc="55" dirty="0">
                <a:solidFill>
                  <a:srgbClr val="0E0E0E"/>
                </a:solidFill>
                <a:latin typeface="Arial MT"/>
                <a:cs typeface="Arial MT"/>
              </a:rPr>
              <a:t>Undergraduate</a:t>
            </a:r>
            <a:endParaRPr sz="2800">
              <a:latin typeface="Arial MT"/>
              <a:cs typeface="Arial MT"/>
            </a:endParaRPr>
          </a:p>
          <a:p>
            <a:pPr marL="20320">
              <a:lnSpc>
                <a:spcPct val="100000"/>
              </a:lnSpc>
              <a:spcBef>
                <a:spcPts val="1095"/>
              </a:spcBef>
            </a:pPr>
            <a:r>
              <a:rPr sz="2300" spc="55" dirty="0">
                <a:solidFill>
                  <a:srgbClr val="1354DD"/>
                </a:solidFill>
                <a:latin typeface="Arial MT"/>
                <a:cs typeface="Arial MT"/>
              </a:rPr>
              <a:t>3-</a:t>
            </a:r>
            <a:r>
              <a:rPr sz="2300" spc="75" dirty="0">
                <a:solidFill>
                  <a:srgbClr val="1354DD"/>
                </a:solidFill>
                <a:latin typeface="Arial MT"/>
                <a:cs typeface="Arial MT"/>
              </a:rPr>
              <a:t>4</a:t>
            </a:r>
            <a:r>
              <a:rPr sz="2300" spc="-25" dirty="0">
                <a:solidFill>
                  <a:srgbClr val="1354DD"/>
                </a:solidFill>
                <a:latin typeface="Arial MT"/>
                <a:cs typeface="Arial MT"/>
              </a:rPr>
              <a:t>  </a:t>
            </a:r>
            <a:r>
              <a:rPr sz="2300" spc="-90" dirty="0">
                <a:solidFill>
                  <a:srgbClr val="1154E1"/>
                </a:solidFill>
                <a:latin typeface="Arial MT"/>
                <a:cs typeface="Arial MT"/>
              </a:rPr>
              <a:t>Years</a:t>
            </a:r>
            <a:r>
              <a:rPr sz="2300" spc="-130" dirty="0">
                <a:solidFill>
                  <a:srgbClr val="1154E1"/>
                </a:solidFill>
                <a:latin typeface="Arial MT"/>
                <a:cs typeface="Arial MT"/>
              </a:rPr>
              <a:t> </a:t>
            </a:r>
            <a:r>
              <a:rPr sz="2300" spc="60" dirty="0">
                <a:solidFill>
                  <a:srgbClr val="3369F9"/>
                </a:solidFill>
                <a:latin typeface="Arial MT"/>
                <a:cs typeface="Arial MT"/>
              </a:rPr>
              <a:t>Duration</a:t>
            </a:r>
            <a:endParaRPr sz="2300">
              <a:latin typeface="Arial MT"/>
              <a:cs typeface="Arial MT"/>
            </a:endParaRPr>
          </a:p>
          <a:p>
            <a:pPr marL="33020">
              <a:lnSpc>
                <a:spcPct val="100000"/>
              </a:lnSpc>
              <a:spcBef>
                <a:spcPts val="1570"/>
              </a:spcBef>
            </a:pPr>
            <a:r>
              <a:rPr sz="2300" spc="105" dirty="0">
                <a:solidFill>
                  <a:srgbClr val="494949"/>
                </a:solidFill>
                <a:latin typeface="Arial MT"/>
                <a:cs typeface="Arial MT"/>
              </a:rPr>
              <a:t>•lYear:Certificate</a:t>
            </a:r>
            <a:endParaRPr sz="2300">
              <a:latin typeface="Arial MT"/>
              <a:cs typeface="Arial MT"/>
            </a:endParaRPr>
          </a:p>
          <a:p>
            <a:pPr marL="227965" indent="-194945">
              <a:lnSpc>
                <a:spcPct val="100000"/>
              </a:lnSpc>
              <a:spcBef>
                <a:spcPts val="1070"/>
              </a:spcBef>
              <a:buClr>
                <a:srgbClr val="445970"/>
              </a:buClr>
              <a:buChar char="•"/>
              <a:tabLst>
                <a:tab pos="227965" algn="l"/>
              </a:tabLst>
            </a:pPr>
            <a:r>
              <a:rPr sz="2300" dirty="0">
                <a:solidFill>
                  <a:srgbClr val="444444"/>
                </a:solidFill>
                <a:latin typeface="Arial MT"/>
                <a:cs typeface="Arial MT"/>
              </a:rPr>
              <a:t>2</a:t>
            </a:r>
            <a:r>
              <a:rPr sz="2300" spc="-165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300" spc="-135" dirty="0">
                <a:solidFill>
                  <a:srgbClr val="4B4B4B"/>
                </a:solidFill>
                <a:latin typeface="Arial MT"/>
                <a:cs typeface="Arial MT"/>
              </a:rPr>
              <a:t>Years:</a:t>
            </a:r>
            <a:r>
              <a:rPr sz="2300" spc="-60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94949"/>
                </a:solidFill>
                <a:latin typeface="Arial MT"/>
                <a:cs typeface="Arial MT"/>
              </a:rPr>
              <a:t>Diploma</a:t>
            </a:r>
            <a:endParaRPr sz="2300">
              <a:latin typeface="Arial MT"/>
              <a:cs typeface="Arial MT"/>
            </a:endParaRPr>
          </a:p>
          <a:p>
            <a:pPr marL="224154" indent="-191135">
              <a:lnSpc>
                <a:spcPct val="100000"/>
              </a:lnSpc>
              <a:spcBef>
                <a:spcPts val="1075"/>
              </a:spcBef>
              <a:buClr>
                <a:srgbClr val="445972"/>
              </a:buClr>
              <a:buChar char="•"/>
              <a:tabLst>
                <a:tab pos="224154" algn="l"/>
              </a:tabLst>
            </a:pPr>
            <a:r>
              <a:rPr sz="2300" dirty="0">
                <a:solidFill>
                  <a:srgbClr val="6B7C90"/>
                </a:solidFill>
                <a:latin typeface="Arial MT"/>
                <a:cs typeface="Arial MT"/>
              </a:rPr>
              <a:t>3</a:t>
            </a:r>
            <a:r>
              <a:rPr sz="2300" spc="-155" dirty="0">
                <a:solidFill>
                  <a:srgbClr val="6B7C90"/>
                </a:solidFill>
                <a:latin typeface="Arial MT"/>
                <a:cs typeface="Arial MT"/>
              </a:rPr>
              <a:t> </a:t>
            </a:r>
            <a:r>
              <a:rPr sz="2300" spc="-135" dirty="0">
                <a:solidFill>
                  <a:srgbClr val="494949"/>
                </a:solidFill>
                <a:latin typeface="Arial MT"/>
                <a:cs typeface="Arial MT"/>
              </a:rPr>
              <a:t>Years:</a:t>
            </a:r>
            <a:r>
              <a:rPr sz="2300" spc="-55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95679"/>
                </a:solidFill>
                <a:latin typeface="Arial MT"/>
                <a:cs typeface="Arial MT"/>
              </a:rPr>
              <a:t>Bachelor's </a:t>
            </a:r>
            <a:r>
              <a:rPr sz="2300" spc="-10" dirty="0">
                <a:solidFill>
                  <a:srgbClr val="444444"/>
                </a:solidFill>
                <a:latin typeface="Arial MT"/>
                <a:cs typeface="Arial MT"/>
              </a:rPr>
              <a:t>Degree</a:t>
            </a:r>
            <a:endParaRPr sz="2300">
              <a:latin typeface="Arial MT"/>
              <a:cs typeface="Arial MT"/>
            </a:endParaRPr>
          </a:p>
          <a:p>
            <a:pPr marL="233045" indent="-200025">
              <a:lnSpc>
                <a:spcPct val="100000"/>
              </a:lnSpc>
              <a:spcBef>
                <a:spcPts val="1075"/>
              </a:spcBef>
              <a:buClr>
                <a:srgbClr val="42566B"/>
              </a:buClr>
              <a:buChar char="•"/>
              <a:tabLst>
                <a:tab pos="233045" algn="l"/>
              </a:tabLst>
            </a:pPr>
            <a:r>
              <a:rPr sz="2300" dirty="0">
                <a:solidFill>
                  <a:srgbClr val="566E93"/>
                </a:solidFill>
                <a:latin typeface="Arial MT"/>
                <a:cs typeface="Arial MT"/>
              </a:rPr>
              <a:t>4</a:t>
            </a:r>
            <a:r>
              <a:rPr sz="2300" spc="-165" dirty="0">
                <a:solidFill>
                  <a:srgbClr val="566E93"/>
                </a:solidFill>
                <a:latin typeface="Arial MT"/>
                <a:cs typeface="Arial MT"/>
              </a:rPr>
              <a:t> </a:t>
            </a:r>
            <a:r>
              <a:rPr sz="2300" spc="-135" dirty="0">
                <a:solidFill>
                  <a:srgbClr val="424242"/>
                </a:solidFill>
                <a:latin typeface="Arial MT"/>
                <a:cs typeface="Arial MT"/>
              </a:rPr>
              <a:t>Years:</a:t>
            </a:r>
            <a:r>
              <a:rPr sz="2300" spc="20" dirty="0">
                <a:solidFill>
                  <a:srgbClr val="424242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F4F4F"/>
                </a:solidFill>
                <a:latin typeface="Arial MT"/>
                <a:cs typeface="Arial MT"/>
              </a:rPr>
              <a:t>Degree</a:t>
            </a:r>
            <a:r>
              <a:rPr sz="2300" spc="45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95664"/>
                </a:solidFill>
                <a:latin typeface="Arial MT"/>
                <a:cs typeface="Arial MT"/>
              </a:rPr>
              <a:t>with</a:t>
            </a:r>
            <a:r>
              <a:rPr sz="2300" spc="-160" dirty="0">
                <a:solidFill>
                  <a:srgbClr val="495664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24242"/>
                </a:solidFill>
                <a:latin typeface="Arial MT"/>
                <a:cs typeface="Arial MT"/>
              </a:rPr>
              <a:t>Research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80654" y="5091711"/>
            <a:ext cx="4312920" cy="3124200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445"/>
              </a:spcBef>
            </a:pPr>
            <a:r>
              <a:rPr sz="2800" spc="80" dirty="0">
                <a:solidFill>
                  <a:srgbClr val="0A0A0A"/>
                </a:solidFill>
                <a:latin typeface="Arial MT"/>
                <a:cs typeface="Arial MT"/>
              </a:rPr>
              <a:t>Postgraduate</a:t>
            </a:r>
            <a:endParaRPr sz="2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2300" spc="65" dirty="0">
                <a:solidFill>
                  <a:srgbClr val="0390D6"/>
                </a:solidFill>
                <a:latin typeface="Arial MT"/>
                <a:cs typeface="Arial MT"/>
              </a:rPr>
              <a:t>1-</a:t>
            </a:r>
            <a:r>
              <a:rPr sz="2300" spc="85" dirty="0">
                <a:solidFill>
                  <a:srgbClr val="0390D6"/>
                </a:solidFill>
                <a:latin typeface="Arial MT"/>
                <a:cs typeface="Arial MT"/>
              </a:rPr>
              <a:t>2</a:t>
            </a:r>
            <a:r>
              <a:rPr sz="2300" spc="155" dirty="0">
                <a:solidFill>
                  <a:srgbClr val="0390D6"/>
                </a:solidFill>
                <a:latin typeface="Arial MT"/>
                <a:cs typeface="Arial MT"/>
              </a:rPr>
              <a:t> </a:t>
            </a:r>
            <a:r>
              <a:rPr sz="2300" spc="-90" dirty="0">
                <a:solidFill>
                  <a:srgbClr val="0080BC"/>
                </a:solidFill>
                <a:latin typeface="Arial MT"/>
                <a:cs typeface="Arial MT"/>
              </a:rPr>
              <a:t>Years</a:t>
            </a:r>
            <a:r>
              <a:rPr sz="2300" spc="-125" dirty="0">
                <a:solidFill>
                  <a:srgbClr val="0080BC"/>
                </a:solidFill>
                <a:latin typeface="Arial MT"/>
                <a:cs typeface="Arial MT"/>
              </a:rPr>
              <a:t> </a:t>
            </a:r>
            <a:r>
              <a:rPr sz="2300" spc="60" dirty="0">
                <a:solidFill>
                  <a:srgbClr val="0085B5"/>
                </a:solidFill>
                <a:latin typeface="Arial MT"/>
                <a:cs typeface="Arial MT"/>
              </a:rPr>
              <a:t>Duration</a:t>
            </a:r>
            <a:endParaRPr sz="2300">
              <a:latin typeface="Arial MT"/>
              <a:cs typeface="Arial MT"/>
            </a:endParaRPr>
          </a:p>
          <a:p>
            <a:pPr marL="236220" indent="-184150">
              <a:lnSpc>
                <a:spcPct val="100000"/>
              </a:lnSpc>
              <a:spcBef>
                <a:spcPts val="1570"/>
              </a:spcBef>
              <a:buClr>
                <a:srgbClr val="3D4F67"/>
              </a:buClr>
              <a:buChar char="•"/>
              <a:tabLst>
                <a:tab pos="236220" algn="l"/>
              </a:tabLst>
            </a:pPr>
            <a:r>
              <a:rPr sz="2300" dirty="0">
                <a:solidFill>
                  <a:srgbClr val="4B4B4B"/>
                </a:solidFill>
                <a:latin typeface="Arial MT"/>
                <a:cs typeface="Arial MT"/>
              </a:rPr>
              <a:t>l</a:t>
            </a:r>
            <a:r>
              <a:rPr sz="2300" spc="150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spc="-160" dirty="0">
                <a:solidFill>
                  <a:srgbClr val="494949"/>
                </a:solidFill>
                <a:latin typeface="Arial MT"/>
                <a:cs typeface="Arial MT"/>
              </a:rPr>
              <a:t>Year</a:t>
            </a:r>
            <a:r>
              <a:rPr sz="2300" spc="-114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spc="-45" dirty="0">
                <a:solidFill>
                  <a:srgbClr val="4F4F4F"/>
                </a:solidFill>
                <a:latin typeface="Arial MT"/>
                <a:cs typeface="Arial MT"/>
              </a:rPr>
              <a:t>PG</a:t>
            </a:r>
            <a:r>
              <a:rPr sz="2300" spc="-170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300" spc="50" dirty="0">
                <a:solidFill>
                  <a:srgbClr val="4B4B4B"/>
                </a:solidFill>
                <a:latin typeface="Arial MT"/>
                <a:cs typeface="Arial MT"/>
              </a:rPr>
              <a:t>for</a:t>
            </a:r>
            <a:r>
              <a:rPr sz="2300" spc="-70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spc="-340" dirty="0">
                <a:solidFill>
                  <a:srgbClr val="494949"/>
                </a:solidFill>
                <a:latin typeface="Arial MT"/>
                <a:cs typeface="Arial MT"/>
              </a:rPr>
              <a:t>4—</a:t>
            </a:r>
            <a:r>
              <a:rPr sz="2300" spc="-185" dirty="0">
                <a:solidFill>
                  <a:srgbClr val="494949"/>
                </a:solidFill>
                <a:latin typeface="Arial MT"/>
                <a:cs typeface="Arial MT"/>
              </a:rPr>
              <a:t>yr</a:t>
            </a:r>
            <a:r>
              <a:rPr sz="2300" spc="-14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spc="-45" dirty="0">
                <a:solidFill>
                  <a:srgbClr val="595959"/>
                </a:solidFill>
                <a:latin typeface="Arial MT"/>
                <a:cs typeface="Arial MT"/>
              </a:rPr>
              <a:t>UG</a:t>
            </a:r>
            <a:r>
              <a:rPr sz="2300" spc="-155" dirty="0">
                <a:solidFill>
                  <a:srgbClr val="595959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525252"/>
                </a:solidFill>
                <a:latin typeface="Arial MT"/>
                <a:cs typeface="Arial MT"/>
              </a:rPr>
              <a:t>grads</a:t>
            </a:r>
            <a:endParaRPr sz="2300">
              <a:latin typeface="Arial MT"/>
              <a:cs typeface="Arial MT"/>
            </a:endParaRPr>
          </a:p>
          <a:p>
            <a:pPr marL="246379" indent="-194310">
              <a:lnSpc>
                <a:spcPct val="100000"/>
              </a:lnSpc>
              <a:spcBef>
                <a:spcPts val="1070"/>
              </a:spcBef>
              <a:buClr>
                <a:srgbClr val="445970"/>
              </a:buClr>
              <a:buChar char="•"/>
              <a:tabLst>
                <a:tab pos="246379" algn="l"/>
              </a:tabLst>
            </a:pPr>
            <a:r>
              <a:rPr sz="2300" dirty="0">
                <a:solidFill>
                  <a:srgbClr val="444444"/>
                </a:solidFill>
                <a:latin typeface="Arial MT"/>
                <a:cs typeface="Arial MT"/>
              </a:rPr>
              <a:t>2</a:t>
            </a:r>
            <a:r>
              <a:rPr sz="2300" spc="-175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300" spc="-160" dirty="0">
                <a:solidFill>
                  <a:srgbClr val="4B4B4B"/>
                </a:solidFill>
                <a:latin typeface="Arial MT"/>
                <a:cs typeface="Arial MT"/>
              </a:rPr>
              <a:t>Year</a:t>
            </a:r>
            <a:r>
              <a:rPr sz="2300" spc="-114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spc="-45" dirty="0">
                <a:solidFill>
                  <a:srgbClr val="494949"/>
                </a:solidFill>
                <a:latin typeface="Arial MT"/>
                <a:cs typeface="Arial MT"/>
              </a:rPr>
              <a:t>PG</a:t>
            </a:r>
            <a:r>
              <a:rPr sz="2300" spc="-17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spc="50" dirty="0">
                <a:solidFill>
                  <a:srgbClr val="495969"/>
                </a:solidFill>
                <a:latin typeface="Arial MT"/>
                <a:cs typeface="Arial MT"/>
              </a:rPr>
              <a:t>for</a:t>
            </a:r>
            <a:r>
              <a:rPr sz="2300" spc="-145" dirty="0">
                <a:solidFill>
                  <a:srgbClr val="495969"/>
                </a:solidFill>
                <a:latin typeface="Arial MT"/>
                <a:cs typeface="Arial MT"/>
              </a:rPr>
              <a:t> </a:t>
            </a:r>
            <a:r>
              <a:rPr sz="2300" spc="-325" dirty="0">
                <a:solidFill>
                  <a:srgbClr val="4B4B4B"/>
                </a:solidFill>
                <a:latin typeface="Arial MT"/>
                <a:cs typeface="Arial MT"/>
              </a:rPr>
              <a:t>3—</a:t>
            </a:r>
            <a:r>
              <a:rPr sz="2300" spc="-180" dirty="0">
                <a:solidFill>
                  <a:srgbClr val="4B4B4B"/>
                </a:solidFill>
                <a:latin typeface="Arial MT"/>
                <a:cs typeface="Arial MT"/>
              </a:rPr>
              <a:t>yr</a:t>
            </a:r>
            <a:r>
              <a:rPr sz="2300" spc="-12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spc="-80" dirty="0">
                <a:solidFill>
                  <a:srgbClr val="545454"/>
                </a:solidFill>
                <a:latin typeface="Arial MT"/>
                <a:cs typeface="Arial MT"/>
              </a:rPr>
              <a:t>UG</a:t>
            </a:r>
            <a:r>
              <a:rPr sz="2300" spc="-85" dirty="0">
                <a:solidFill>
                  <a:srgbClr val="545454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94949"/>
                </a:solidFill>
                <a:latin typeface="Arial MT"/>
                <a:cs typeface="Arial MT"/>
              </a:rPr>
              <a:t>grads</a:t>
            </a:r>
            <a:endParaRPr sz="2300">
              <a:latin typeface="Arial MT"/>
              <a:cs typeface="Arial MT"/>
            </a:endParaRPr>
          </a:p>
          <a:p>
            <a:pPr marL="248285" indent="-196215">
              <a:lnSpc>
                <a:spcPct val="100000"/>
              </a:lnSpc>
              <a:spcBef>
                <a:spcPts val="1075"/>
              </a:spcBef>
              <a:buClr>
                <a:srgbClr val="445972"/>
              </a:buClr>
              <a:buChar char="•"/>
              <a:tabLst>
                <a:tab pos="248285" algn="l"/>
              </a:tabLst>
            </a:pPr>
            <a:r>
              <a:rPr sz="2300" dirty="0">
                <a:solidFill>
                  <a:srgbClr val="494949"/>
                </a:solidFill>
                <a:latin typeface="Arial MT"/>
                <a:cs typeface="Arial MT"/>
              </a:rPr>
              <a:t>Advanced</a:t>
            </a:r>
            <a:r>
              <a:rPr sz="2300" spc="55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94949"/>
                </a:solidFill>
                <a:latin typeface="Arial MT"/>
                <a:cs typeface="Arial MT"/>
              </a:rPr>
              <a:t>research</a:t>
            </a:r>
            <a:r>
              <a:rPr sz="2300" spc="85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44444"/>
                </a:solidFill>
                <a:latin typeface="Arial MT"/>
                <a:cs typeface="Arial MT"/>
              </a:rPr>
              <a:t>orientation</a:t>
            </a:r>
            <a:endParaRPr sz="2300">
              <a:latin typeface="Arial MT"/>
              <a:cs typeface="Arial MT"/>
            </a:endParaRPr>
          </a:p>
          <a:p>
            <a:pPr marL="240665" indent="-188595">
              <a:lnSpc>
                <a:spcPct val="100000"/>
              </a:lnSpc>
              <a:spcBef>
                <a:spcPts val="1075"/>
              </a:spcBef>
              <a:buClr>
                <a:srgbClr val="42566B"/>
              </a:buClr>
              <a:buChar char="•"/>
              <a:tabLst>
                <a:tab pos="240665" algn="l"/>
              </a:tabLst>
            </a:pPr>
            <a:r>
              <a:rPr sz="2300" dirty="0">
                <a:solidFill>
                  <a:srgbClr val="444444"/>
                </a:solidFill>
                <a:latin typeface="Arial MT"/>
                <a:cs typeface="Arial MT"/>
              </a:rPr>
              <a:t>Professional</a:t>
            </a:r>
            <a:r>
              <a:rPr sz="2300" spc="-50" dirty="0">
                <a:solidFill>
                  <a:srgbClr val="444444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94949"/>
                </a:solidFill>
                <a:latin typeface="Arial MT"/>
                <a:cs typeface="Arial MT"/>
              </a:rPr>
              <a:t>specialization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758797" y="5111817"/>
            <a:ext cx="4502150" cy="3103880"/>
          </a:xfrm>
          <a:prstGeom prst="rect">
            <a:avLst/>
          </a:prstGeom>
        </p:spPr>
        <p:txBody>
          <a:bodyPr vert="horz" wrap="square" lIns="0" tIns="1758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85"/>
              </a:spcBef>
            </a:pPr>
            <a:r>
              <a:rPr sz="2700" spc="155" dirty="0">
                <a:solidFill>
                  <a:srgbClr val="0C0C0C"/>
                </a:solidFill>
                <a:latin typeface="Arial MT"/>
                <a:cs typeface="Arial MT"/>
              </a:rPr>
              <a:t>Doctoral</a:t>
            </a:r>
            <a:r>
              <a:rPr sz="2700" spc="-60" dirty="0">
                <a:solidFill>
                  <a:srgbClr val="0C0C0C"/>
                </a:solidFill>
                <a:latin typeface="Arial MT"/>
                <a:cs typeface="Arial MT"/>
              </a:rPr>
              <a:t> </a:t>
            </a:r>
            <a:r>
              <a:rPr sz="2700" spc="75" dirty="0">
                <a:solidFill>
                  <a:srgbClr val="0F0F0F"/>
                </a:solidFill>
                <a:latin typeface="Arial MT"/>
                <a:cs typeface="Arial MT"/>
              </a:rPr>
              <a:t>(Ph.</a:t>
            </a:r>
            <a:r>
              <a:rPr sz="2700" spc="75" dirty="0">
                <a:solidFill>
                  <a:srgbClr val="0C0C0C"/>
                </a:solidFill>
                <a:latin typeface="Arial MT"/>
                <a:cs typeface="Arial MT"/>
              </a:rPr>
              <a:t>D.)</a:t>
            </a:r>
            <a:endParaRPr sz="2700">
              <a:latin typeface="Arial MT"/>
              <a:cs typeface="Arial MT"/>
            </a:endParaRPr>
          </a:p>
          <a:p>
            <a:pPr marL="26670">
              <a:lnSpc>
                <a:spcPct val="100000"/>
              </a:lnSpc>
              <a:spcBef>
                <a:spcPts val="1115"/>
              </a:spcBef>
            </a:pPr>
            <a:r>
              <a:rPr sz="2300" spc="-345" dirty="0">
                <a:solidFill>
                  <a:srgbClr val="DF7913"/>
                </a:solidFill>
                <a:latin typeface="Arial MT"/>
                <a:cs typeface="Arial MT"/>
              </a:rPr>
              <a:t>3—</a:t>
            </a:r>
            <a:r>
              <a:rPr sz="2300" spc="-250" dirty="0">
                <a:solidFill>
                  <a:srgbClr val="DF7913"/>
                </a:solidFill>
                <a:latin typeface="Arial MT"/>
                <a:cs typeface="Arial MT"/>
              </a:rPr>
              <a:t>5</a:t>
            </a:r>
            <a:r>
              <a:rPr sz="2300" spc="15" dirty="0">
                <a:solidFill>
                  <a:srgbClr val="DF7913"/>
                </a:solidFill>
                <a:latin typeface="Arial MT"/>
                <a:cs typeface="Arial MT"/>
              </a:rPr>
              <a:t> </a:t>
            </a:r>
            <a:r>
              <a:rPr sz="2300" spc="-114" dirty="0">
                <a:solidFill>
                  <a:srgbClr val="D46E05"/>
                </a:solidFill>
                <a:latin typeface="Arial MT"/>
                <a:cs typeface="Arial MT"/>
              </a:rPr>
              <a:t>Years</a:t>
            </a:r>
            <a:r>
              <a:rPr sz="2300" spc="-60" dirty="0">
                <a:solidFill>
                  <a:srgbClr val="D46E05"/>
                </a:solidFill>
                <a:latin typeface="Arial MT"/>
                <a:cs typeface="Arial MT"/>
              </a:rPr>
              <a:t> </a:t>
            </a:r>
            <a:r>
              <a:rPr sz="2300" spc="50" dirty="0">
                <a:solidFill>
                  <a:srgbClr val="EB7E00"/>
                </a:solidFill>
                <a:latin typeface="Arial MT"/>
                <a:cs typeface="Arial MT"/>
              </a:rPr>
              <a:t>Duration</a:t>
            </a:r>
            <a:endParaRPr sz="2300">
              <a:latin typeface="Arial MT"/>
              <a:cs typeface="Arial MT"/>
            </a:endParaRPr>
          </a:p>
          <a:p>
            <a:pPr marL="219075" indent="-187960">
              <a:lnSpc>
                <a:spcPct val="100000"/>
              </a:lnSpc>
              <a:spcBef>
                <a:spcPts val="1570"/>
              </a:spcBef>
              <a:buClr>
                <a:srgbClr val="3D4F67"/>
              </a:buClr>
              <a:buChar char="•"/>
              <a:tabLst>
                <a:tab pos="219075" algn="l"/>
              </a:tabLst>
            </a:pPr>
            <a:r>
              <a:rPr sz="2300" dirty="0">
                <a:solidFill>
                  <a:srgbClr val="4B4B4B"/>
                </a:solidFill>
                <a:latin typeface="Arial MT"/>
                <a:cs typeface="Arial MT"/>
              </a:rPr>
              <a:t>Direct</a:t>
            </a:r>
            <a:r>
              <a:rPr sz="2300" spc="85" dirty="0">
                <a:solidFill>
                  <a:srgbClr val="4B4B4B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64646"/>
                </a:solidFill>
                <a:latin typeface="Arial MT"/>
                <a:cs typeface="Arial MT"/>
              </a:rPr>
              <a:t>entry</a:t>
            </a:r>
            <a:r>
              <a:rPr sz="2300" spc="15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300" spc="90" dirty="0">
                <a:solidFill>
                  <a:srgbClr val="464646"/>
                </a:solidFill>
                <a:latin typeface="Arial MT"/>
                <a:cs typeface="Arial MT"/>
              </a:rPr>
              <a:t>post</a:t>
            </a:r>
            <a:r>
              <a:rPr sz="2300" spc="70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300" spc="-340" dirty="0">
                <a:solidFill>
                  <a:srgbClr val="4F4F4F"/>
                </a:solidFill>
                <a:latin typeface="Arial MT"/>
                <a:cs typeface="Arial MT"/>
              </a:rPr>
              <a:t>4—</a:t>
            </a:r>
            <a:r>
              <a:rPr sz="2300" spc="-185" dirty="0">
                <a:solidFill>
                  <a:srgbClr val="4F4F4F"/>
                </a:solidFill>
                <a:latin typeface="Arial MT"/>
                <a:cs typeface="Arial MT"/>
              </a:rPr>
              <a:t>yr</a:t>
            </a:r>
            <a:r>
              <a:rPr sz="2300" spc="-110" dirty="0">
                <a:solidFill>
                  <a:srgbClr val="4F4F4F"/>
                </a:solidFill>
                <a:latin typeface="Arial MT"/>
                <a:cs typeface="Arial MT"/>
              </a:rPr>
              <a:t> </a:t>
            </a:r>
            <a:r>
              <a:rPr sz="2300" spc="-25" dirty="0">
                <a:solidFill>
                  <a:srgbClr val="445970"/>
                </a:solidFill>
                <a:latin typeface="Arial MT"/>
                <a:cs typeface="Arial MT"/>
              </a:rPr>
              <a:t>UG</a:t>
            </a:r>
            <a:endParaRPr sz="2300">
              <a:latin typeface="Arial MT"/>
              <a:cs typeface="Arial MT"/>
            </a:endParaRPr>
          </a:p>
          <a:p>
            <a:pPr marL="227965" indent="-196850">
              <a:lnSpc>
                <a:spcPct val="100000"/>
              </a:lnSpc>
              <a:spcBef>
                <a:spcPts val="1075"/>
              </a:spcBef>
              <a:buClr>
                <a:srgbClr val="445970"/>
              </a:buClr>
              <a:buChar char="•"/>
              <a:tabLst>
                <a:tab pos="227965" algn="l"/>
              </a:tabLst>
            </a:pPr>
            <a:r>
              <a:rPr sz="2300" spc="-10" dirty="0">
                <a:solidFill>
                  <a:srgbClr val="494949"/>
                </a:solidFill>
                <a:latin typeface="Arial MT"/>
                <a:cs typeface="Arial MT"/>
              </a:rPr>
              <a:t>Original</a:t>
            </a:r>
            <a:r>
              <a:rPr sz="2300" spc="-120" dirty="0">
                <a:solidFill>
                  <a:srgbClr val="494949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24242"/>
                </a:solidFill>
                <a:latin typeface="Arial MT"/>
                <a:cs typeface="Arial MT"/>
              </a:rPr>
              <a:t>thesis</a:t>
            </a:r>
            <a:r>
              <a:rPr sz="2300" spc="-114" dirty="0">
                <a:solidFill>
                  <a:srgbClr val="424242"/>
                </a:solidFill>
                <a:latin typeface="Arial MT"/>
                <a:cs typeface="Arial MT"/>
              </a:rPr>
              <a:t> </a:t>
            </a:r>
            <a:r>
              <a:rPr sz="2300" spc="60" dirty="0">
                <a:solidFill>
                  <a:srgbClr val="464646"/>
                </a:solidFill>
                <a:latin typeface="Arial MT"/>
                <a:cs typeface="Arial MT"/>
              </a:rPr>
              <a:t>contribution</a:t>
            </a:r>
            <a:endParaRPr sz="2300">
              <a:latin typeface="Arial MT"/>
              <a:cs typeface="Arial MT"/>
            </a:endParaRPr>
          </a:p>
          <a:p>
            <a:pPr marL="220345" indent="-189230">
              <a:lnSpc>
                <a:spcPct val="100000"/>
              </a:lnSpc>
              <a:spcBef>
                <a:spcPts val="1075"/>
              </a:spcBef>
              <a:buClr>
                <a:srgbClr val="445972"/>
              </a:buClr>
              <a:buChar char="•"/>
              <a:tabLst>
                <a:tab pos="220345" algn="l"/>
              </a:tabLst>
            </a:pPr>
            <a:r>
              <a:rPr sz="2300" spc="-65" dirty="0">
                <a:solidFill>
                  <a:srgbClr val="4D4D4D"/>
                </a:solidFill>
                <a:latin typeface="Arial MT"/>
                <a:cs typeface="Arial MT"/>
              </a:rPr>
              <a:t>M.Phil.</a:t>
            </a:r>
            <a:r>
              <a:rPr sz="2300" spc="9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64646"/>
                </a:solidFill>
                <a:latin typeface="Arial MT"/>
                <a:cs typeface="Arial MT"/>
              </a:rPr>
              <a:t>programme</a:t>
            </a:r>
            <a:r>
              <a:rPr sz="2300" spc="265" dirty="0">
                <a:solidFill>
                  <a:srgbClr val="464646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414141"/>
                </a:solidFill>
                <a:latin typeface="Arial MT"/>
                <a:cs typeface="Arial MT"/>
              </a:rPr>
              <a:t>discontinued</a:t>
            </a:r>
            <a:endParaRPr sz="2300">
              <a:latin typeface="Arial MT"/>
              <a:cs typeface="Arial MT"/>
            </a:endParaRPr>
          </a:p>
          <a:p>
            <a:pPr marL="219075" indent="-187960">
              <a:lnSpc>
                <a:spcPct val="100000"/>
              </a:lnSpc>
              <a:spcBef>
                <a:spcPts val="1070"/>
              </a:spcBef>
              <a:buClr>
                <a:srgbClr val="42566B"/>
              </a:buClr>
              <a:buChar char="•"/>
              <a:tabLst>
                <a:tab pos="219075" algn="l"/>
              </a:tabLst>
            </a:pPr>
            <a:r>
              <a:rPr sz="2300" spc="-10" dirty="0">
                <a:solidFill>
                  <a:srgbClr val="4D4D4D"/>
                </a:solidFill>
                <a:latin typeface="Arial MT"/>
                <a:cs typeface="Arial MT"/>
              </a:rPr>
              <a:t>High</a:t>
            </a:r>
            <a:r>
              <a:rPr sz="2300" spc="-15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24242"/>
                </a:solidFill>
                <a:latin typeface="Arial MT"/>
                <a:cs typeface="Arial MT"/>
              </a:rPr>
              <a:t>research</a:t>
            </a:r>
            <a:r>
              <a:rPr sz="2300" spc="-15" dirty="0">
                <a:solidFill>
                  <a:srgbClr val="424242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4D4D4D"/>
                </a:solidFill>
                <a:latin typeface="Arial MT"/>
                <a:cs typeface="Arial MT"/>
              </a:rPr>
              <a:t>rigour</a:t>
            </a:r>
            <a:r>
              <a:rPr sz="2300" spc="-30" dirty="0">
                <a:solidFill>
                  <a:srgbClr val="4D4D4D"/>
                </a:solidFill>
                <a:latin typeface="Arial MT"/>
                <a:cs typeface="Arial MT"/>
              </a:rPr>
              <a:t> </a:t>
            </a:r>
            <a:r>
              <a:rPr sz="2300" spc="40" dirty="0">
                <a:solidFill>
                  <a:srgbClr val="464646"/>
                </a:solidFill>
                <a:latin typeface="Arial MT"/>
                <a:cs typeface="Arial MT"/>
              </a:rPr>
              <a:t>focus</a:t>
            </a:r>
            <a:endParaRPr sz="23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8948" y="865545"/>
            <a:ext cx="4004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B33436"/>
                </a:solidFill>
                <a:latin typeface="Arial MT"/>
                <a:cs typeface="Arial MT"/>
              </a:rPr>
              <a:t>C</a:t>
            </a:r>
            <a:r>
              <a:rPr sz="1800" spc="-310" dirty="0">
                <a:solidFill>
                  <a:srgbClr val="B33436"/>
                </a:solidFill>
                <a:latin typeface="Arial MT"/>
                <a:cs typeface="Arial MT"/>
              </a:rPr>
              <a:t> </a:t>
            </a:r>
            <a:r>
              <a:rPr sz="1800" spc="50" dirty="0">
                <a:solidFill>
                  <a:srgbClr val="CC2A36"/>
                </a:solidFill>
                <a:latin typeface="Arial MT"/>
                <a:cs typeface="Arial MT"/>
              </a:rPr>
              <a:t>RITICAL</a:t>
            </a:r>
            <a:r>
              <a:rPr sz="1800" spc="160" dirty="0">
                <a:solidFill>
                  <a:srgbClr val="CC2A36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B83838"/>
                </a:solidFill>
                <a:latin typeface="Arial MT"/>
                <a:cs typeface="Arial MT"/>
              </a:rPr>
              <a:t>B</a:t>
            </a:r>
            <a:r>
              <a:rPr sz="1800" dirty="0">
                <a:solidFill>
                  <a:srgbClr val="C63446"/>
                </a:solidFill>
                <a:latin typeface="Arial MT"/>
                <a:cs typeface="Arial MT"/>
              </a:rPr>
              <a:t>OTT</a:t>
            </a:r>
            <a:r>
              <a:rPr sz="1800" spc="-265" dirty="0">
                <a:solidFill>
                  <a:srgbClr val="C63446"/>
                </a:solidFill>
                <a:latin typeface="Arial MT"/>
                <a:cs typeface="Arial MT"/>
              </a:rPr>
              <a:t> </a:t>
            </a:r>
            <a:r>
              <a:rPr sz="1800" spc="-35" dirty="0">
                <a:solidFill>
                  <a:srgbClr val="D11111"/>
                </a:solidFill>
                <a:latin typeface="Arial MT"/>
                <a:cs typeface="Arial MT"/>
              </a:rPr>
              <a:t>LENEC</a:t>
            </a:r>
            <a:r>
              <a:rPr sz="1800" spc="-180" dirty="0">
                <a:solidFill>
                  <a:srgbClr val="D1111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B3D33"/>
                </a:solidFill>
                <a:latin typeface="Arial MT"/>
                <a:cs typeface="Arial MT"/>
              </a:rPr>
              <a:t>KS</a:t>
            </a:r>
            <a:r>
              <a:rPr sz="1800" spc="150" dirty="0">
                <a:solidFill>
                  <a:srgbClr val="FB3D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DF2824"/>
                </a:solidFill>
                <a:latin typeface="Arial MT"/>
                <a:cs typeface="Arial MT"/>
              </a:rPr>
              <a:t>•</a:t>
            </a:r>
            <a:r>
              <a:rPr sz="1800" spc="440" dirty="0">
                <a:solidFill>
                  <a:srgbClr val="DF2824"/>
                </a:solidFill>
                <a:latin typeface="Arial MT"/>
                <a:cs typeface="Arial MT"/>
              </a:rPr>
              <a:t> </a:t>
            </a:r>
            <a:r>
              <a:rPr sz="1800" spc="-65" dirty="0">
                <a:solidFill>
                  <a:srgbClr val="D1264B"/>
                </a:solidFill>
                <a:latin typeface="Arial MT"/>
                <a:cs typeface="Arial MT"/>
              </a:rPr>
              <a:t>PART</a:t>
            </a:r>
            <a:r>
              <a:rPr sz="1800" spc="-5" dirty="0">
                <a:solidFill>
                  <a:srgbClr val="D1264B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B82D38"/>
                </a:solidFill>
                <a:latin typeface="Arial MT"/>
                <a:cs typeface="Arial MT"/>
              </a:rPr>
              <a:t>1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925">
              <a:lnSpc>
                <a:spcPct val="100000"/>
              </a:lnSpc>
              <a:spcBef>
                <a:spcPts val="100"/>
              </a:spcBef>
            </a:pPr>
            <a:r>
              <a:rPr spc="105" dirty="0"/>
              <a:t>Administrative</a:t>
            </a:r>
            <a:r>
              <a:rPr spc="-350" dirty="0"/>
              <a:t> </a:t>
            </a:r>
            <a:r>
              <a:rPr spc="-30" dirty="0">
                <a:solidFill>
                  <a:srgbClr val="1A1A1A"/>
                </a:solidFill>
              </a:rPr>
              <a:t>&amp;</a:t>
            </a:r>
            <a:r>
              <a:rPr spc="-275" dirty="0">
                <a:solidFill>
                  <a:srgbClr val="1A1A1A"/>
                </a:solidFill>
              </a:rPr>
              <a:t> </a:t>
            </a:r>
            <a:r>
              <a:rPr spc="-10" dirty="0"/>
              <a:t>Resource</a:t>
            </a:r>
            <a:r>
              <a:rPr spc="-155" dirty="0"/>
              <a:t> </a:t>
            </a:r>
            <a:r>
              <a:rPr spc="-10" dirty="0">
                <a:solidFill>
                  <a:srgbClr val="161616"/>
                </a:solidFill>
              </a:rPr>
              <a:t>Challenges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3974" y="2088021"/>
            <a:ext cx="8413750" cy="3790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300" dirty="0">
                <a:solidFill>
                  <a:srgbClr val="676767"/>
                </a:solidFill>
                <a:latin typeface="Arial MT"/>
                <a:cs typeface="Arial MT"/>
              </a:rPr>
              <a:t>Operational</a:t>
            </a:r>
            <a:r>
              <a:rPr sz="2300" spc="130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97782"/>
                </a:solidFill>
                <a:latin typeface="Arial MT"/>
                <a:cs typeface="Arial MT"/>
              </a:rPr>
              <a:t>and</a:t>
            </a:r>
            <a:r>
              <a:rPr sz="2300" spc="-60" dirty="0">
                <a:solidFill>
                  <a:srgbClr val="697782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96969"/>
                </a:solidFill>
                <a:latin typeface="Arial MT"/>
                <a:cs typeface="Arial MT"/>
              </a:rPr>
              <a:t>resource</a:t>
            </a:r>
            <a:r>
              <a:rPr sz="2300" spc="150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76767"/>
                </a:solidFill>
                <a:latin typeface="Arial MT"/>
                <a:cs typeface="Arial MT"/>
              </a:rPr>
              <a:t>constraints</a:t>
            </a:r>
            <a:r>
              <a:rPr sz="2300" spc="160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300" spc="-30" dirty="0">
                <a:solidFill>
                  <a:srgbClr val="696969"/>
                </a:solidFill>
                <a:latin typeface="Arial MT"/>
                <a:cs typeface="Arial MT"/>
              </a:rPr>
              <a:t>in</a:t>
            </a:r>
            <a:r>
              <a:rPr sz="2300" spc="-260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676767"/>
                </a:solidFill>
                <a:latin typeface="Arial MT"/>
                <a:cs typeface="Arial MT"/>
              </a:rPr>
              <a:t>Indian</a:t>
            </a:r>
            <a:r>
              <a:rPr sz="2300" spc="-45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9AAAC3"/>
                </a:solidFill>
                <a:latin typeface="Arial MT"/>
                <a:cs typeface="Arial MT"/>
              </a:rPr>
              <a:t>higher</a:t>
            </a:r>
            <a:r>
              <a:rPr sz="2300" spc="130" dirty="0">
                <a:solidFill>
                  <a:srgbClr val="9AAAC3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626262"/>
                </a:solidFill>
                <a:latin typeface="Arial MT"/>
                <a:cs typeface="Arial MT"/>
              </a:rPr>
              <a:t>education.</a:t>
            </a:r>
            <a:endParaRPr sz="23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45242" y="3868417"/>
            <a:ext cx="6861175" cy="129540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2300" spc="-60" dirty="0">
                <a:solidFill>
                  <a:srgbClr val="871D21"/>
                </a:solidFill>
                <a:latin typeface="Arial MT"/>
                <a:cs typeface="Arial MT"/>
              </a:rPr>
              <a:t>1.</a:t>
            </a:r>
            <a:r>
              <a:rPr sz="2300" spc="-114" dirty="0">
                <a:solidFill>
                  <a:srgbClr val="871D21"/>
                </a:solidFill>
                <a:latin typeface="Arial MT"/>
                <a:cs typeface="Arial MT"/>
              </a:rPr>
              <a:t> </a:t>
            </a:r>
            <a:r>
              <a:rPr sz="2300" spc="105" dirty="0">
                <a:solidFill>
                  <a:srgbClr val="931D16"/>
                </a:solidFill>
                <a:latin typeface="Arial MT"/>
                <a:cs typeface="Arial MT"/>
              </a:rPr>
              <a:t>Administrative</a:t>
            </a:r>
            <a:r>
              <a:rPr sz="2300" spc="-355" dirty="0">
                <a:solidFill>
                  <a:srgbClr val="931D16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A11C21"/>
                </a:solidFill>
                <a:latin typeface="Arial MT"/>
                <a:cs typeface="Arial MT"/>
              </a:rPr>
              <a:t>Level</a:t>
            </a:r>
            <a:endParaRPr sz="2300">
              <a:latin typeface="Arial MT"/>
              <a:cs typeface="Arial MT"/>
            </a:endParaRPr>
          </a:p>
          <a:p>
            <a:pPr marL="32384" marR="5080" indent="5080">
              <a:lnSpc>
                <a:spcPts val="2840"/>
              </a:lnSpc>
              <a:spcBef>
                <a:spcPts val="915"/>
              </a:spcBef>
            </a:pPr>
            <a:r>
              <a:rPr sz="2450" spc="-65" dirty="0">
                <a:solidFill>
                  <a:srgbClr val="751F24"/>
                </a:solidFill>
                <a:latin typeface="Arial MT"/>
                <a:cs typeface="Arial MT"/>
              </a:rPr>
              <a:t>Bureaucratic</a:t>
            </a:r>
            <a:r>
              <a:rPr sz="2450" spc="125" dirty="0">
                <a:solidFill>
                  <a:srgbClr val="751F24"/>
                </a:solidFill>
                <a:latin typeface="Arial MT"/>
                <a:cs typeface="Arial MT"/>
              </a:rPr>
              <a:t> </a:t>
            </a:r>
            <a:r>
              <a:rPr sz="2450" spc="-75" dirty="0">
                <a:solidFill>
                  <a:srgbClr val="6D2D3D"/>
                </a:solidFill>
                <a:latin typeface="Arial MT"/>
                <a:cs typeface="Arial MT"/>
              </a:rPr>
              <a:t>delays,</a:t>
            </a:r>
            <a:r>
              <a:rPr sz="2450" spc="-135" dirty="0">
                <a:solidFill>
                  <a:srgbClr val="6D2D3D"/>
                </a:solidFill>
                <a:latin typeface="Arial MT"/>
                <a:cs typeface="Arial MT"/>
              </a:rPr>
              <a:t> </a:t>
            </a:r>
            <a:r>
              <a:rPr sz="2450" spc="-25" dirty="0">
                <a:solidFill>
                  <a:srgbClr val="702123"/>
                </a:solidFill>
                <a:latin typeface="Arial MT"/>
                <a:cs typeface="Arial MT"/>
              </a:rPr>
              <a:t>complex</a:t>
            </a:r>
            <a:r>
              <a:rPr sz="2450" spc="-140" dirty="0">
                <a:solidFill>
                  <a:srgbClr val="702123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671D31"/>
                </a:solidFill>
                <a:latin typeface="Arial MT"/>
                <a:cs typeface="Arial MT"/>
              </a:rPr>
              <a:t>policy</a:t>
            </a:r>
            <a:r>
              <a:rPr sz="2450" spc="-85" dirty="0">
                <a:solidFill>
                  <a:srgbClr val="671D31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662328"/>
                </a:solidFill>
                <a:latin typeface="Arial MT"/>
                <a:cs typeface="Arial MT"/>
              </a:rPr>
              <a:t>execution,</a:t>
            </a:r>
            <a:r>
              <a:rPr sz="2450" spc="-110" dirty="0">
                <a:solidFill>
                  <a:srgbClr val="662328"/>
                </a:solidFill>
                <a:latin typeface="Arial MT"/>
                <a:cs typeface="Arial MT"/>
              </a:rPr>
              <a:t> </a:t>
            </a:r>
            <a:r>
              <a:rPr sz="2450" spc="-25" dirty="0">
                <a:solidFill>
                  <a:srgbClr val="691F2D"/>
                </a:solidFill>
                <a:latin typeface="Arial MT"/>
                <a:cs typeface="Arial MT"/>
              </a:rPr>
              <a:t>and </a:t>
            </a:r>
            <a:r>
              <a:rPr sz="2450" spc="-25" dirty="0">
                <a:solidFill>
                  <a:srgbClr val="592B2F"/>
                </a:solidFill>
                <a:latin typeface="Arial MT"/>
                <a:cs typeface="Arial MT"/>
              </a:rPr>
              <a:t>regulatory</a:t>
            </a:r>
            <a:r>
              <a:rPr sz="2450" spc="-100" dirty="0">
                <a:solidFill>
                  <a:srgbClr val="592B2F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621C21"/>
                </a:solidFill>
                <a:latin typeface="Arial MT"/>
                <a:cs typeface="Arial MT"/>
              </a:rPr>
              <a:t>overlap.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72006" y="4038877"/>
            <a:ext cx="7781925" cy="95250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2450" spc="65" dirty="0">
                <a:solidFill>
                  <a:srgbClr val="A8211F"/>
                </a:solidFill>
                <a:latin typeface="Arial MT"/>
                <a:cs typeface="Arial MT"/>
              </a:rPr>
              <a:t>2.</a:t>
            </a:r>
            <a:r>
              <a:rPr sz="2450" spc="-254" dirty="0">
                <a:solidFill>
                  <a:srgbClr val="A8211F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8C1D28"/>
                </a:solidFill>
                <a:latin typeface="Arial MT"/>
                <a:cs typeface="Arial MT"/>
              </a:rPr>
              <a:t>Institutional</a:t>
            </a:r>
            <a:r>
              <a:rPr sz="2450" spc="55" dirty="0">
                <a:solidFill>
                  <a:srgbClr val="8C1D28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931F08"/>
                </a:solidFill>
                <a:latin typeface="Arial MT"/>
                <a:cs typeface="Arial MT"/>
              </a:rPr>
              <a:t>Level</a:t>
            </a:r>
            <a:endParaRPr sz="2450">
              <a:latin typeface="Arial MT"/>
              <a:cs typeface="Arial MT"/>
            </a:endParaRPr>
          </a:p>
          <a:p>
            <a:pPr marL="14604">
              <a:lnSpc>
                <a:spcPct val="100000"/>
              </a:lnSpc>
              <a:spcBef>
                <a:spcPts val="710"/>
              </a:spcBef>
            </a:pPr>
            <a:r>
              <a:rPr sz="2450" spc="-80" dirty="0">
                <a:solidFill>
                  <a:srgbClr val="590818"/>
                </a:solidFill>
                <a:latin typeface="Arial MT"/>
                <a:cs typeface="Arial MT"/>
              </a:rPr>
              <a:t>Leadership</a:t>
            </a:r>
            <a:r>
              <a:rPr sz="2450" spc="-70" dirty="0">
                <a:solidFill>
                  <a:srgbClr val="590818"/>
                </a:solidFill>
                <a:latin typeface="Arial MT"/>
                <a:cs typeface="Arial MT"/>
              </a:rPr>
              <a:t> </a:t>
            </a:r>
            <a:r>
              <a:rPr sz="2450" spc="-114" dirty="0">
                <a:solidFill>
                  <a:srgbClr val="6D0F1A"/>
                </a:solidFill>
                <a:latin typeface="Arial MT"/>
                <a:cs typeface="Arial MT"/>
              </a:rPr>
              <a:t>vacuums</a:t>
            </a:r>
            <a:r>
              <a:rPr sz="2450" spc="-145" dirty="0">
                <a:solidFill>
                  <a:srgbClr val="6D0F1A"/>
                </a:solidFill>
                <a:latin typeface="Arial MT"/>
                <a:cs typeface="Arial MT"/>
              </a:rPr>
              <a:t> </a:t>
            </a:r>
            <a:r>
              <a:rPr sz="2450" spc="-95" dirty="0">
                <a:solidFill>
                  <a:srgbClr val="6B1F24"/>
                </a:solidFill>
                <a:latin typeface="Arial MT"/>
                <a:cs typeface="Arial MT"/>
              </a:rPr>
              <a:t>and</a:t>
            </a:r>
            <a:r>
              <a:rPr sz="2450" spc="-225" dirty="0">
                <a:solidFill>
                  <a:srgbClr val="6B1F24"/>
                </a:solidFill>
                <a:latin typeface="Arial MT"/>
                <a:cs typeface="Arial MT"/>
              </a:rPr>
              <a:t> </a:t>
            </a:r>
            <a:r>
              <a:rPr sz="2450" spc="-45" dirty="0">
                <a:solidFill>
                  <a:srgbClr val="6D2628"/>
                </a:solidFill>
                <a:latin typeface="Arial MT"/>
                <a:cs typeface="Arial MT"/>
              </a:rPr>
              <a:t>operational</a:t>
            </a:r>
            <a:r>
              <a:rPr sz="2450" spc="-140" dirty="0">
                <a:solidFill>
                  <a:srgbClr val="6D2628"/>
                </a:solidFill>
                <a:latin typeface="Arial MT"/>
                <a:cs typeface="Arial MT"/>
              </a:rPr>
              <a:t> </a:t>
            </a:r>
            <a:r>
              <a:rPr sz="2450" spc="-70" dirty="0">
                <a:solidFill>
                  <a:srgbClr val="A86270"/>
                </a:solidFill>
                <a:latin typeface="Arial MT"/>
                <a:cs typeface="Arial MT"/>
              </a:rPr>
              <a:t>management</a:t>
            </a:r>
            <a:r>
              <a:rPr sz="2450" spc="100" dirty="0">
                <a:solidFill>
                  <a:srgbClr val="A86270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9A4B59"/>
                </a:solidFill>
                <a:latin typeface="Arial MT"/>
                <a:cs typeface="Arial MT"/>
              </a:rPr>
              <a:t>hurdles.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4254" y="8043991"/>
            <a:ext cx="8086725" cy="95250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2450" spc="85" dirty="0">
                <a:solidFill>
                  <a:srgbClr val="971323"/>
                </a:solidFill>
                <a:latin typeface="Arial MT"/>
                <a:cs typeface="Arial MT"/>
              </a:rPr>
              <a:t>3.</a:t>
            </a:r>
            <a:r>
              <a:rPr sz="2450" spc="-360" dirty="0">
                <a:solidFill>
                  <a:srgbClr val="971323"/>
                </a:solidFill>
                <a:latin typeface="Arial MT"/>
                <a:cs typeface="Arial MT"/>
              </a:rPr>
              <a:t> </a:t>
            </a:r>
            <a:r>
              <a:rPr sz="2450" spc="45" dirty="0">
                <a:solidFill>
                  <a:srgbClr val="9C1C13"/>
                </a:solidFill>
                <a:latin typeface="Arial MT"/>
                <a:cs typeface="Arial MT"/>
              </a:rPr>
              <a:t>Infrastructure</a:t>
            </a:r>
            <a:r>
              <a:rPr sz="2450" spc="-350" dirty="0">
                <a:solidFill>
                  <a:srgbClr val="9C1C13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8A2121"/>
                </a:solidFill>
                <a:latin typeface="Arial MT"/>
                <a:cs typeface="Arial MT"/>
              </a:rPr>
              <a:t>&amp;</a:t>
            </a:r>
            <a:r>
              <a:rPr sz="2450" spc="-254" dirty="0">
                <a:solidFill>
                  <a:srgbClr val="8A2121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951116"/>
                </a:solidFill>
                <a:latin typeface="Arial MT"/>
                <a:cs typeface="Arial MT"/>
              </a:rPr>
              <a:t>Technology</a:t>
            </a:r>
            <a:endParaRPr sz="2450">
              <a:latin typeface="Arial MT"/>
              <a:cs typeface="Arial MT"/>
            </a:endParaRPr>
          </a:p>
          <a:p>
            <a:pPr marL="16510">
              <a:lnSpc>
                <a:spcPct val="100000"/>
              </a:lnSpc>
              <a:spcBef>
                <a:spcPts val="710"/>
              </a:spcBef>
            </a:pPr>
            <a:r>
              <a:rPr sz="2450" spc="-65" dirty="0">
                <a:solidFill>
                  <a:srgbClr val="6B2A24"/>
                </a:solidFill>
                <a:latin typeface="Arial MT"/>
                <a:cs typeface="Arial MT"/>
              </a:rPr>
              <a:t>Gaps</a:t>
            </a:r>
            <a:r>
              <a:rPr sz="2450" spc="-250" dirty="0">
                <a:solidFill>
                  <a:srgbClr val="6B2A24"/>
                </a:solidFill>
                <a:latin typeface="Arial MT"/>
                <a:cs typeface="Arial MT"/>
              </a:rPr>
              <a:t> </a:t>
            </a:r>
            <a:r>
              <a:rPr sz="2450" spc="-60" dirty="0">
                <a:solidFill>
                  <a:srgbClr val="5D2B2D"/>
                </a:solidFill>
                <a:latin typeface="Arial MT"/>
                <a:cs typeface="Arial MT"/>
              </a:rPr>
              <a:t>in</a:t>
            </a:r>
            <a:r>
              <a:rPr sz="2450" spc="-395" dirty="0">
                <a:solidFill>
                  <a:srgbClr val="5D2B2D"/>
                </a:solidFill>
                <a:latin typeface="Arial MT"/>
                <a:cs typeface="Arial MT"/>
              </a:rPr>
              <a:t> </a:t>
            </a:r>
            <a:r>
              <a:rPr sz="2450" spc="-25" dirty="0">
                <a:solidFill>
                  <a:srgbClr val="914D4B"/>
                </a:solidFill>
                <a:latin typeface="Arial MT"/>
                <a:cs typeface="Arial MT"/>
              </a:rPr>
              <a:t>modern</a:t>
            </a:r>
            <a:r>
              <a:rPr sz="2450" spc="-300" dirty="0">
                <a:solidFill>
                  <a:srgbClr val="914D4B"/>
                </a:solidFill>
                <a:latin typeface="Arial MT"/>
                <a:cs typeface="Arial MT"/>
              </a:rPr>
              <a:t> </a:t>
            </a:r>
            <a:r>
              <a:rPr sz="2450" spc="-40" dirty="0">
                <a:solidFill>
                  <a:srgbClr val="B3839C"/>
                </a:solidFill>
                <a:latin typeface="Arial MT"/>
                <a:cs typeface="Arial MT"/>
              </a:rPr>
              <a:t>laboratories,</a:t>
            </a:r>
            <a:r>
              <a:rPr sz="2450" spc="-95" dirty="0">
                <a:solidFill>
                  <a:srgbClr val="B3839C"/>
                </a:solidFill>
                <a:latin typeface="Arial MT"/>
                <a:cs typeface="Arial MT"/>
              </a:rPr>
              <a:t> </a:t>
            </a:r>
            <a:r>
              <a:rPr sz="2450" spc="-75" dirty="0">
                <a:solidFill>
                  <a:srgbClr val="5D2634"/>
                </a:solidFill>
                <a:latin typeface="Arial MT"/>
                <a:cs typeface="Arial MT"/>
              </a:rPr>
              <a:t>libraries,</a:t>
            </a:r>
            <a:r>
              <a:rPr sz="2450" spc="-10" dirty="0">
                <a:solidFill>
                  <a:srgbClr val="5D2634"/>
                </a:solidFill>
                <a:latin typeface="Arial MT"/>
                <a:cs typeface="Arial MT"/>
              </a:rPr>
              <a:t> </a:t>
            </a:r>
            <a:r>
              <a:rPr sz="2450" spc="-95" dirty="0">
                <a:solidFill>
                  <a:srgbClr val="691624"/>
                </a:solidFill>
                <a:latin typeface="Arial MT"/>
                <a:cs typeface="Arial MT"/>
              </a:rPr>
              <a:t>and</a:t>
            </a:r>
            <a:r>
              <a:rPr sz="2450" spc="-210" dirty="0">
                <a:solidFill>
                  <a:srgbClr val="691624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90242D"/>
                </a:solidFill>
                <a:latin typeface="Arial MT"/>
                <a:cs typeface="Arial MT"/>
              </a:rPr>
              <a:t>digital</a:t>
            </a:r>
            <a:r>
              <a:rPr sz="2450" spc="-265" dirty="0">
                <a:solidFill>
                  <a:srgbClr val="90242D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75282D"/>
                </a:solidFill>
                <a:latin typeface="Arial MT"/>
                <a:cs typeface="Arial MT"/>
              </a:rPr>
              <a:t>classrooms.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68888" y="7889236"/>
            <a:ext cx="7293609" cy="128778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815"/>
              </a:spcBef>
            </a:pPr>
            <a:r>
              <a:rPr sz="2300" spc="290" dirty="0">
                <a:solidFill>
                  <a:srgbClr val="9A1118"/>
                </a:solidFill>
                <a:latin typeface="Arial MT"/>
                <a:cs typeface="Arial MT"/>
              </a:rPr>
              <a:t>4-</a:t>
            </a:r>
            <a:r>
              <a:rPr sz="2300" spc="270" dirty="0">
                <a:solidFill>
                  <a:srgbClr val="9A1118"/>
                </a:solidFill>
                <a:latin typeface="Arial MT"/>
                <a:cs typeface="Arial MT"/>
              </a:rPr>
              <a:t>ó.</a:t>
            </a:r>
            <a:r>
              <a:rPr sz="2300" spc="-275" dirty="0">
                <a:solidFill>
                  <a:srgbClr val="9A1118"/>
                </a:solidFill>
                <a:latin typeface="Arial MT"/>
                <a:cs typeface="Arial MT"/>
              </a:rPr>
              <a:t> </a:t>
            </a:r>
            <a:r>
              <a:rPr sz="2300" spc="-35" dirty="0">
                <a:solidFill>
                  <a:srgbClr val="931A23"/>
                </a:solidFill>
                <a:latin typeface="Arial MT"/>
                <a:cs typeface="Arial MT"/>
              </a:rPr>
              <a:t>HR,</a:t>
            </a:r>
            <a:r>
              <a:rPr sz="2300" spc="-325" dirty="0">
                <a:solidFill>
                  <a:srgbClr val="931A23"/>
                </a:solidFill>
                <a:latin typeface="Arial MT"/>
                <a:cs typeface="Arial MT"/>
              </a:rPr>
              <a:t> </a:t>
            </a:r>
            <a:r>
              <a:rPr sz="2300" spc="55" dirty="0">
                <a:solidFill>
                  <a:srgbClr val="9C130F"/>
                </a:solidFill>
                <a:latin typeface="Arial MT"/>
                <a:cs typeface="Arial MT"/>
              </a:rPr>
              <a:t>Material</a:t>
            </a:r>
            <a:r>
              <a:rPr sz="2300" spc="5" dirty="0">
                <a:solidFill>
                  <a:srgbClr val="9C130F"/>
                </a:solidFill>
                <a:latin typeface="Arial MT"/>
                <a:cs typeface="Arial MT"/>
              </a:rPr>
              <a:t> </a:t>
            </a:r>
            <a:r>
              <a:rPr sz="2300" dirty="0">
                <a:solidFill>
                  <a:srgbClr val="770F24"/>
                </a:solidFill>
                <a:latin typeface="Arial MT"/>
                <a:cs typeface="Arial MT"/>
              </a:rPr>
              <a:t>&amp;</a:t>
            </a:r>
            <a:r>
              <a:rPr sz="2300" spc="-229" dirty="0">
                <a:solidFill>
                  <a:srgbClr val="770F24"/>
                </a:solidFill>
                <a:latin typeface="Arial MT"/>
                <a:cs typeface="Arial MT"/>
              </a:rPr>
              <a:t> </a:t>
            </a:r>
            <a:r>
              <a:rPr sz="2300" spc="-10" dirty="0">
                <a:solidFill>
                  <a:srgbClr val="971F28"/>
                </a:solidFill>
                <a:latin typeface="Arial MT"/>
                <a:cs typeface="Arial MT"/>
              </a:rPr>
              <a:t>Financial</a:t>
            </a:r>
            <a:endParaRPr sz="2300">
              <a:latin typeface="Arial MT"/>
              <a:cs typeface="Arial MT"/>
            </a:endParaRPr>
          </a:p>
          <a:p>
            <a:pPr marL="12700" marR="5080" indent="2540">
              <a:lnSpc>
                <a:spcPts val="2780"/>
              </a:lnSpc>
              <a:spcBef>
                <a:spcPts val="965"/>
              </a:spcBef>
            </a:pPr>
            <a:r>
              <a:rPr sz="2450" spc="-90" dirty="0">
                <a:solidFill>
                  <a:srgbClr val="773644"/>
                </a:solidFill>
                <a:latin typeface="Arial MT"/>
                <a:cs typeface="Arial MT"/>
              </a:rPr>
              <a:t>Faculty</a:t>
            </a:r>
            <a:r>
              <a:rPr sz="2450" dirty="0">
                <a:solidFill>
                  <a:srgbClr val="773644"/>
                </a:solidFill>
                <a:latin typeface="Arial MT"/>
                <a:cs typeface="Arial MT"/>
              </a:rPr>
              <a:t> </a:t>
            </a:r>
            <a:r>
              <a:rPr sz="2450" spc="-45" dirty="0">
                <a:solidFill>
                  <a:srgbClr val="692123"/>
                </a:solidFill>
                <a:latin typeface="Arial MT"/>
                <a:cs typeface="Arial MT"/>
              </a:rPr>
              <a:t>shortages,</a:t>
            </a:r>
            <a:r>
              <a:rPr sz="2450" spc="25" dirty="0">
                <a:solidFill>
                  <a:srgbClr val="692123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75232A"/>
                </a:solidFill>
                <a:latin typeface="Arial MT"/>
                <a:cs typeface="Arial MT"/>
              </a:rPr>
              <a:t>outdated</a:t>
            </a:r>
            <a:r>
              <a:rPr sz="2450" spc="-155" dirty="0">
                <a:solidFill>
                  <a:srgbClr val="75232A"/>
                </a:solidFill>
                <a:latin typeface="Arial MT"/>
                <a:cs typeface="Arial MT"/>
              </a:rPr>
              <a:t> </a:t>
            </a:r>
            <a:r>
              <a:rPr sz="2450" spc="-75" dirty="0">
                <a:solidFill>
                  <a:srgbClr val="B1839E"/>
                </a:solidFill>
                <a:latin typeface="Arial MT"/>
                <a:cs typeface="Arial MT"/>
              </a:rPr>
              <a:t>materials,</a:t>
            </a:r>
            <a:r>
              <a:rPr sz="2450" spc="-10" dirty="0">
                <a:solidFill>
                  <a:srgbClr val="B1839E"/>
                </a:solidFill>
                <a:latin typeface="Arial MT"/>
                <a:cs typeface="Arial MT"/>
              </a:rPr>
              <a:t> </a:t>
            </a:r>
            <a:r>
              <a:rPr sz="2450" spc="-95" dirty="0">
                <a:solidFill>
                  <a:srgbClr val="752134"/>
                </a:solidFill>
                <a:latin typeface="Arial MT"/>
                <a:cs typeface="Arial MT"/>
              </a:rPr>
              <a:t>and</a:t>
            </a:r>
            <a:r>
              <a:rPr sz="2450" spc="-215" dirty="0">
                <a:solidFill>
                  <a:srgbClr val="752134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702D34"/>
                </a:solidFill>
                <a:latin typeface="Arial MT"/>
                <a:cs typeface="Arial MT"/>
              </a:rPr>
              <a:t>constrained </a:t>
            </a:r>
            <a:r>
              <a:rPr sz="2450" spc="-80" dirty="0">
                <a:solidFill>
                  <a:srgbClr val="7E334D"/>
                </a:solidFill>
                <a:latin typeface="Arial MT"/>
                <a:cs typeface="Arial MT"/>
              </a:rPr>
              <a:t>research</a:t>
            </a:r>
            <a:r>
              <a:rPr sz="2450" spc="-100" dirty="0">
                <a:solidFill>
                  <a:srgbClr val="7E334D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562A2A"/>
                </a:solidFill>
                <a:latin typeface="Arial MT"/>
                <a:cs typeface="Arial MT"/>
              </a:rPr>
              <a:t>funding.</a:t>
            </a:r>
            <a:endParaRPr sz="24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88948" y="865545"/>
            <a:ext cx="40360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65" dirty="0">
                <a:solidFill>
                  <a:srgbClr val="DB3434"/>
                </a:solidFill>
                <a:latin typeface="Arial MT"/>
                <a:cs typeface="Arial MT"/>
              </a:rPr>
              <a:t>CRITICAL</a:t>
            </a:r>
            <a:r>
              <a:rPr sz="1800" spc="135" dirty="0">
                <a:solidFill>
                  <a:srgbClr val="DB3434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B83838"/>
                </a:solidFill>
                <a:latin typeface="Arial MT"/>
                <a:cs typeface="Arial MT"/>
              </a:rPr>
              <a:t>BOTT</a:t>
            </a:r>
            <a:r>
              <a:rPr sz="1800" spc="-250" dirty="0">
                <a:solidFill>
                  <a:srgbClr val="B83838"/>
                </a:solidFill>
                <a:latin typeface="Arial MT"/>
                <a:cs typeface="Arial MT"/>
              </a:rPr>
              <a:t> </a:t>
            </a:r>
            <a:r>
              <a:rPr sz="1800" spc="-35" dirty="0">
                <a:solidFill>
                  <a:srgbClr val="D11111"/>
                </a:solidFill>
                <a:latin typeface="Arial MT"/>
                <a:cs typeface="Arial MT"/>
              </a:rPr>
              <a:t>LENEC</a:t>
            </a:r>
            <a:r>
              <a:rPr sz="1800" spc="-204" dirty="0">
                <a:solidFill>
                  <a:srgbClr val="D11111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B3D33"/>
                </a:solidFill>
                <a:latin typeface="Arial MT"/>
                <a:cs typeface="Arial MT"/>
              </a:rPr>
              <a:t>KS</a:t>
            </a:r>
            <a:r>
              <a:rPr sz="1800" spc="95" dirty="0">
                <a:solidFill>
                  <a:srgbClr val="FB3D33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DF2824"/>
                </a:solidFill>
                <a:latin typeface="Arial MT"/>
                <a:cs typeface="Arial MT"/>
              </a:rPr>
              <a:t>•</a:t>
            </a:r>
            <a:r>
              <a:rPr sz="1800" spc="365" dirty="0">
                <a:solidFill>
                  <a:srgbClr val="DF2824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D1264B"/>
                </a:solidFill>
                <a:latin typeface="Arial MT"/>
                <a:cs typeface="Arial MT"/>
              </a:rPr>
              <a:t>PART</a:t>
            </a:r>
            <a:r>
              <a:rPr sz="1800" spc="165" dirty="0">
                <a:solidFill>
                  <a:srgbClr val="D1264B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E2263A"/>
                </a:solidFill>
                <a:latin typeface="Arial MT"/>
                <a:cs typeface="Arial MT"/>
              </a:rPr>
              <a:t>2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382157" y="1130389"/>
            <a:ext cx="17339786" cy="11294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100"/>
              </a:spcBef>
            </a:pPr>
            <a:r>
              <a:rPr spc="100" dirty="0">
                <a:solidFill>
                  <a:srgbClr val="131313"/>
                </a:solidFill>
              </a:rPr>
              <a:t>Quality,</a:t>
            </a:r>
            <a:r>
              <a:rPr spc="-150" dirty="0">
                <a:solidFill>
                  <a:srgbClr val="131313"/>
                </a:solidFill>
              </a:rPr>
              <a:t> </a:t>
            </a:r>
            <a:r>
              <a:rPr spc="100" dirty="0" smtClean="0"/>
              <a:t>Af</a:t>
            </a:r>
            <a:r>
              <a:rPr lang="en-US" spc="100" dirty="0" smtClean="0"/>
              <a:t>fi</a:t>
            </a:r>
            <a:r>
              <a:rPr spc="100" dirty="0" smtClean="0"/>
              <a:t>liation</a:t>
            </a:r>
            <a:r>
              <a:rPr spc="-220" dirty="0" smtClean="0"/>
              <a:t> </a:t>
            </a:r>
            <a:r>
              <a:rPr dirty="0">
                <a:solidFill>
                  <a:srgbClr val="1A1A1A"/>
                </a:solidFill>
              </a:rPr>
              <a:t>&amp;</a:t>
            </a:r>
            <a:r>
              <a:rPr spc="-295" dirty="0">
                <a:solidFill>
                  <a:srgbClr val="1A1A1A"/>
                </a:solidFill>
              </a:rPr>
              <a:t> </a:t>
            </a:r>
            <a:r>
              <a:rPr spc="100" dirty="0">
                <a:solidFill>
                  <a:srgbClr val="131313"/>
                </a:solidFill>
              </a:rPr>
              <a:t>Market</a:t>
            </a:r>
            <a:r>
              <a:rPr spc="-50" dirty="0">
                <a:solidFill>
                  <a:srgbClr val="131313"/>
                </a:solidFill>
              </a:rPr>
              <a:t> </a:t>
            </a:r>
            <a:r>
              <a:rPr spc="45" dirty="0"/>
              <a:t>Alignment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94246" y="2071660"/>
            <a:ext cx="9453245" cy="3987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450" spc="-55" dirty="0">
                <a:solidFill>
                  <a:srgbClr val="676767"/>
                </a:solidFill>
                <a:latin typeface="Arial MT"/>
                <a:cs typeface="Arial MT"/>
              </a:rPr>
              <a:t>Structural</a:t>
            </a:r>
            <a:r>
              <a:rPr sz="2450" spc="-70" dirty="0">
                <a:solidFill>
                  <a:srgbClr val="676767"/>
                </a:solidFill>
                <a:latin typeface="Arial MT"/>
                <a:cs typeface="Arial MT"/>
              </a:rPr>
              <a:t> </a:t>
            </a:r>
            <a:r>
              <a:rPr sz="2450" dirty="0">
                <a:solidFill>
                  <a:srgbClr val="707070"/>
                </a:solidFill>
                <a:latin typeface="Arial MT"/>
                <a:cs typeface="Arial MT"/>
              </a:rPr>
              <a:t>conflicts</a:t>
            </a:r>
            <a:r>
              <a:rPr sz="2450" spc="-40" dirty="0">
                <a:solidFill>
                  <a:srgbClr val="707070"/>
                </a:solidFill>
                <a:latin typeface="Arial MT"/>
                <a:cs typeface="Arial MT"/>
              </a:rPr>
              <a:t> </a:t>
            </a:r>
            <a:r>
              <a:rPr sz="2450" spc="-25" dirty="0">
                <a:solidFill>
                  <a:srgbClr val="666666"/>
                </a:solidFill>
                <a:latin typeface="Arial MT"/>
                <a:cs typeface="Arial MT"/>
              </a:rPr>
              <a:t>between</a:t>
            </a:r>
            <a:r>
              <a:rPr sz="2450" spc="-135" dirty="0">
                <a:solidFill>
                  <a:srgbClr val="666666"/>
                </a:solidFill>
                <a:latin typeface="Arial MT"/>
                <a:cs typeface="Arial MT"/>
              </a:rPr>
              <a:t> </a:t>
            </a:r>
            <a:r>
              <a:rPr sz="2450" spc="-90" dirty="0">
                <a:solidFill>
                  <a:srgbClr val="696969"/>
                </a:solidFill>
                <a:latin typeface="Arial MT"/>
                <a:cs typeface="Arial MT"/>
              </a:rPr>
              <a:t>expansion,</a:t>
            </a:r>
            <a:r>
              <a:rPr sz="2450" spc="-10" dirty="0">
                <a:solidFill>
                  <a:srgbClr val="696969"/>
                </a:solidFill>
                <a:latin typeface="Arial MT"/>
                <a:cs typeface="Arial MT"/>
              </a:rPr>
              <a:t> </a:t>
            </a:r>
            <a:r>
              <a:rPr sz="2450" spc="-55" dirty="0">
                <a:solidFill>
                  <a:srgbClr val="6E6E6E"/>
                </a:solidFill>
                <a:latin typeface="Arial MT"/>
                <a:cs typeface="Arial MT"/>
              </a:rPr>
              <a:t>standards,</a:t>
            </a:r>
            <a:r>
              <a:rPr sz="2450" spc="-15" dirty="0">
                <a:solidFill>
                  <a:srgbClr val="6E6E6E"/>
                </a:solidFill>
                <a:latin typeface="Arial MT"/>
                <a:cs typeface="Arial MT"/>
              </a:rPr>
              <a:t> </a:t>
            </a:r>
            <a:r>
              <a:rPr sz="2450" spc="-105" dirty="0">
                <a:solidFill>
                  <a:srgbClr val="646464"/>
                </a:solidFill>
                <a:latin typeface="Arial MT"/>
                <a:cs typeface="Arial MT"/>
              </a:rPr>
              <a:t>and</a:t>
            </a:r>
            <a:r>
              <a:rPr sz="2450" spc="-170" dirty="0">
                <a:solidFill>
                  <a:srgbClr val="646464"/>
                </a:solidFill>
                <a:latin typeface="Arial MT"/>
                <a:cs typeface="Arial MT"/>
              </a:rPr>
              <a:t> </a:t>
            </a:r>
            <a:r>
              <a:rPr sz="2450" spc="-20" dirty="0">
                <a:solidFill>
                  <a:srgbClr val="798090"/>
                </a:solidFill>
                <a:latin typeface="Arial MT"/>
                <a:cs typeface="Arial MT"/>
              </a:rPr>
              <a:t>global</a:t>
            </a:r>
            <a:r>
              <a:rPr sz="2450" spc="-145" dirty="0">
                <a:solidFill>
                  <a:srgbClr val="798090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6B6B6B"/>
                </a:solidFill>
                <a:latin typeface="Arial MT"/>
                <a:cs typeface="Arial MT"/>
              </a:rPr>
              <a:t>standing.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62588" y="3850403"/>
            <a:ext cx="7082790" cy="131381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2450" spc="-50" dirty="0">
                <a:solidFill>
                  <a:srgbClr val="89422A"/>
                </a:solidFill>
                <a:latin typeface="Arial MT"/>
                <a:cs typeface="Arial MT"/>
              </a:rPr>
              <a:t>7.</a:t>
            </a:r>
            <a:r>
              <a:rPr sz="2450" spc="-150" dirty="0">
                <a:solidFill>
                  <a:srgbClr val="89422A"/>
                </a:solidFill>
                <a:latin typeface="Arial MT"/>
                <a:cs typeface="Arial MT"/>
              </a:rPr>
              <a:t> </a:t>
            </a:r>
            <a:r>
              <a:rPr sz="2450" spc="-45" dirty="0">
                <a:solidFill>
                  <a:srgbClr val="85361F"/>
                </a:solidFill>
                <a:latin typeface="Arial MT"/>
                <a:cs typeface="Arial MT"/>
              </a:rPr>
              <a:t>Access</a:t>
            </a:r>
            <a:r>
              <a:rPr sz="2450" spc="-145" dirty="0">
                <a:solidFill>
                  <a:srgbClr val="85361F"/>
                </a:solidFill>
                <a:latin typeface="Arial MT"/>
                <a:cs typeface="Arial MT"/>
              </a:rPr>
              <a:t> </a:t>
            </a:r>
            <a:r>
              <a:rPr sz="2450" spc="-20" dirty="0">
                <a:solidFill>
                  <a:srgbClr val="902D1A"/>
                </a:solidFill>
                <a:latin typeface="Arial MT"/>
                <a:cs typeface="Arial MT"/>
              </a:rPr>
              <a:t>vs.</a:t>
            </a:r>
            <a:r>
              <a:rPr sz="2450" spc="-175" dirty="0">
                <a:solidFill>
                  <a:srgbClr val="902D1A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9C3B18"/>
                </a:solidFill>
                <a:latin typeface="Arial MT"/>
                <a:cs typeface="Arial MT"/>
              </a:rPr>
              <a:t>Quality</a:t>
            </a:r>
            <a:endParaRPr sz="2450">
              <a:latin typeface="Arial MT"/>
              <a:cs typeface="Arial MT"/>
            </a:endParaRPr>
          </a:p>
          <a:p>
            <a:pPr marL="18415">
              <a:lnSpc>
                <a:spcPts val="2890"/>
              </a:lnSpc>
              <a:spcBef>
                <a:spcPts val="710"/>
              </a:spcBef>
            </a:pPr>
            <a:r>
              <a:rPr sz="2450" spc="-75" dirty="0">
                <a:solidFill>
                  <a:srgbClr val="7C3B1C"/>
                </a:solidFill>
                <a:latin typeface="Arial MT"/>
                <a:cs typeface="Arial MT"/>
              </a:rPr>
              <a:t>Rapid</a:t>
            </a:r>
            <a:r>
              <a:rPr sz="2450" spc="-225" dirty="0">
                <a:solidFill>
                  <a:srgbClr val="7C3B1C"/>
                </a:solidFill>
                <a:latin typeface="Arial MT"/>
                <a:cs typeface="Arial MT"/>
              </a:rPr>
              <a:t> </a:t>
            </a:r>
            <a:r>
              <a:rPr sz="2450" spc="-55" dirty="0">
                <a:solidFill>
                  <a:srgbClr val="873621"/>
                </a:solidFill>
                <a:latin typeface="Arial MT"/>
                <a:cs typeface="Arial MT"/>
              </a:rPr>
              <a:t>enrollment</a:t>
            </a:r>
            <a:r>
              <a:rPr sz="2450" spc="95" dirty="0">
                <a:solidFill>
                  <a:srgbClr val="873621"/>
                </a:solidFill>
                <a:latin typeface="Arial MT"/>
                <a:cs typeface="Arial MT"/>
              </a:rPr>
              <a:t> </a:t>
            </a:r>
            <a:r>
              <a:rPr sz="2450" spc="-100" dirty="0">
                <a:solidFill>
                  <a:srgbClr val="853F23"/>
                </a:solidFill>
                <a:latin typeface="Arial MT"/>
                <a:cs typeface="Arial MT"/>
              </a:rPr>
              <a:t>expansion</a:t>
            </a:r>
            <a:r>
              <a:rPr sz="2450" spc="-110" dirty="0">
                <a:solidFill>
                  <a:srgbClr val="853F23"/>
                </a:solidFill>
                <a:latin typeface="Arial MT"/>
                <a:cs typeface="Arial MT"/>
              </a:rPr>
              <a:t> </a:t>
            </a:r>
            <a:r>
              <a:rPr sz="2450" spc="-110" dirty="0">
                <a:solidFill>
                  <a:srgbClr val="BC908C"/>
                </a:solidFill>
                <a:latin typeface="Arial MT"/>
                <a:cs typeface="Arial MT"/>
              </a:rPr>
              <a:t>risks</a:t>
            </a:r>
            <a:r>
              <a:rPr sz="2450" spc="-114" dirty="0">
                <a:solidFill>
                  <a:srgbClr val="BC908C"/>
                </a:solidFill>
                <a:latin typeface="Arial MT"/>
                <a:cs typeface="Arial MT"/>
              </a:rPr>
              <a:t> </a:t>
            </a:r>
            <a:r>
              <a:rPr sz="2450" spc="-35" dirty="0">
                <a:solidFill>
                  <a:srgbClr val="BA7B57"/>
                </a:solidFill>
                <a:latin typeface="Arial MT"/>
                <a:cs typeface="Arial MT"/>
              </a:rPr>
              <a:t>diluting</a:t>
            </a:r>
            <a:r>
              <a:rPr sz="2450" spc="-125" dirty="0">
                <a:solidFill>
                  <a:srgbClr val="BA7B57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C39599"/>
                </a:solidFill>
                <a:latin typeface="Arial MT"/>
                <a:cs typeface="Arial MT"/>
              </a:rPr>
              <a:t>foundational</a:t>
            </a:r>
            <a:endParaRPr sz="2450">
              <a:latin typeface="Arial MT"/>
              <a:cs typeface="Arial MT"/>
            </a:endParaRPr>
          </a:p>
          <a:p>
            <a:pPr marL="14604">
              <a:lnSpc>
                <a:spcPts val="2890"/>
              </a:lnSpc>
            </a:pPr>
            <a:r>
              <a:rPr sz="2450" spc="-130" dirty="0">
                <a:solidFill>
                  <a:srgbClr val="AF8267"/>
                </a:solidFill>
                <a:latin typeface="Consolas"/>
                <a:cs typeface="Consolas"/>
              </a:rPr>
              <a:t>academicquality.</a:t>
            </a:r>
            <a:endParaRPr sz="2450">
              <a:latin typeface="Consolas"/>
              <a:cs typeface="Consola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573820" y="3875856"/>
            <a:ext cx="7665720" cy="1288415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755"/>
              </a:spcBef>
            </a:pPr>
            <a:r>
              <a:rPr sz="2300" dirty="0">
                <a:solidFill>
                  <a:srgbClr val="901A1A"/>
                </a:solidFill>
                <a:latin typeface="Arial MT"/>
                <a:cs typeface="Arial MT"/>
              </a:rPr>
              <a:t>8.</a:t>
            </a:r>
            <a:r>
              <a:rPr sz="2300" spc="95" dirty="0">
                <a:solidFill>
                  <a:srgbClr val="901A1A"/>
                </a:solidFill>
                <a:latin typeface="Arial MT"/>
                <a:cs typeface="Arial MT"/>
              </a:rPr>
              <a:t> </a:t>
            </a:r>
            <a:r>
              <a:rPr sz="2300" spc="95" dirty="0">
                <a:solidFill>
                  <a:srgbClr val="A03413"/>
                </a:solidFill>
                <a:latin typeface="Arial MT"/>
                <a:cs typeface="Arial MT"/>
              </a:rPr>
              <a:t>Affiliation</a:t>
            </a:r>
            <a:r>
              <a:rPr sz="2300" spc="-185" dirty="0">
                <a:solidFill>
                  <a:srgbClr val="A03413"/>
                </a:solidFill>
                <a:latin typeface="Arial MT"/>
                <a:cs typeface="Arial MT"/>
              </a:rPr>
              <a:t> </a:t>
            </a:r>
            <a:r>
              <a:rPr sz="2300" spc="55" dirty="0">
                <a:solidFill>
                  <a:srgbClr val="9E3813"/>
                </a:solidFill>
                <a:latin typeface="Arial MT"/>
                <a:cs typeface="Arial MT"/>
              </a:rPr>
              <a:t>Burden</a:t>
            </a:r>
            <a:endParaRPr sz="2300">
              <a:latin typeface="Arial MT"/>
              <a:cs typeface="Arial MT"/>
            </a:endParaRPr>
          </a:p>
          <a:p>
            <a:pPr marL="15240" marR="5080" indent="-3175">
              <a:lnSpc>
                <a:spcPts val="2910"/>
              </a:lnSpc>
              <a:spcBef>
                <a:spcPts val="800"/>
              </a:spcBef>
            </a:pPr>
            <a:r>
              <a:rPr sz="2450" spc="-40" dirty="0">
                <a:solidFill>
                  <a:srgbClr val="82382A"/>
                </a:solidFill>
                <a:latin typeface="Arial MT"/>
                <a:cs typeface="Arial MT"/>
              </a:rPr>
              <a:t>Affiliating</a:t>
            </a:r>
            <a:r>
              <a:rPr sz="2450" spc="-85" dirty="0">
                <a:solidFill>
                  <a:srgbClr val="82382A"/>
                </a:solidFill>
                <a:latin typeface="Arial MT"/>
                <a:cs typeface="Arial MT"/>
              </a:rPr>
              <a:t> </a:t>
            </a:r>
            <a:r>
              <a:rPr sz="2450" spc="-75" dirty="0">
                <a:solidFill>
                  <a:srgbClr val="B87062"/>
                </a:solidFill>
                <a:latin typeface="Arial MT"/>
                <a:cs typeface="Arial MT"/>
              </a:rPr>
              <a:t>universities</a:t>
            </a:r>
            <a:r>
              <a:rPr sz="2450" spc="10" dirty="0">
                <a:solidFill>
                  <a:srgbClr val="B87062"/>
                </a:solidFill>
                <a:latin typeface="Arial MT"/>
                <a:cs typeface="Arial MT"/>
              </a:rPr>
              <a:t> </a:t>
            </a:r>
            <a:r>
              <a:rPr sz="2450" spc="-65" dirty="0">
                <a:solidFill>
                  <a:srgbClr val="873128"/>
                </a:solidFill>
                <a:latin typeface="Arial MT"/>
                <a:cs typeface="Arial MT"/>
              </a:rPr>
              <a:t>overwhelmed</a:t>
            </a:r>
            <a:r>
              <a:rPr sz="2450" spc="-165" dirty="0">
                <a:solidFill>
                  <a:srgbClr val="873128"/>
                </a:solidFill>
                <a:latin typeface="Arial MT"/>
                <a:cs typeface="Arial MT"/>
              </a:rPr>
              <a:t> </a:t>
            </a:r>
            <a:r>
              <a:rPr sz="2450" spc="-90" dirty="0">
                <a:solidFill>
                  <a:srgbClr val="BC8E95"/>
                </a:solidFill>
                <a:latin typeface="Arial MT"/>
                <a:cs typeface="Arial MT"/>
              </a:rPr>
              <a:t>managing</a:t>
            </a:r>
            <a:r>
              <a:rPr sz="2450" spc="-130" dirty="0">
                <a:solidFill>
                  <a:srgbClr val="BC8E95"/>
                </a:solidFill>
                <a:latin typeface="Arial MT"/>
                <a:cs typeface="Arial MT"/>
              </a:rPr>
              <a:t> </a:t>
            </a:r>
            <a:r>
              <a:rPr sz="2450" spc="-75" dirty="0">
                <a:solidFill>
                  <a:srgbClr val="BC8E95"/>
                </a:solidFill>
                <a:latin typeface="Arial MT"/>
                <a:cs typeface="Arial MT"/>
              </a:rPr>
              <a:t>hundreds</a:t>
            </a:r>
            <a:r>
              <a:rPr sz="2450" spc="-35" dirty="0">
                <a:solidFill>
                  <a:srgbClr val="BC8E95"/>
                </a:solidFill>
                <a:latin typeface="Arial MT"/>
                <a:cs typeface="Arial MT"/>
              </a:rPr>
              <a:t> </a:t>
            </a:r>
            <a:r>
              <a:rPr sz="2450" spc="-25" dirty="0">
                <a:solidFill>
                  <a:srgbClr val="743A21"/>
                </a:solidFill>
                <a:latin typeface="Arial MT"/>
                <a:cs typeface="Arial MT"/>
              </a:rPr>
              <a:t>of </a:t>
            </a:r>
            <a:r>
              <a:rPr sz="2450" spc="-10" dirty="0">
                <a:solidFill>
                  <a:srgbClr val="A3624D"/>
                </a:solidFill>
                <a:latin typeface="Arial MT"/>
                <a:cs typeface="Arial MT"/>
              </a:rPr>
              <a:t>colleges.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65088" y="7896676"/>
            <a:ext cx="6848475" cy="1280160"/>
          </a:xfrm>
          <a:prstGeom prst="rect">
            <a:avLst/>
          </a:prstGeom>
        </p:spPr>
        <p:txBody>
          <a:bodyPr vert="horz" wrap="square" lIns="0" tIns="958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2300" spc="80" dirty="0">
                <a:solidFill>
                  <a:srgbClr val="953811"/>
                </a:solidFill>
                <a:latin typeface="Arial MT"/>
                <a:cs typeface="Arial MT"/>
              </a:rPr>
              <a:t>9.</a:t>
            </a:r>
            <a:r>
              <a:rPr sz="2300" spc="-265" dirty="0">
                <a:solidFill>
                  <a:srgbClr val="953811"/>
                </a:solidFill>
                <a:latin typeface="Arial MT"/>
                <a:cs typeface="Arial MT"/>
              </a:rPr>
              <a:t> </a:t>
            </a:r>
            <a:r>
              <a:rPr sz="2300" spc="90" dirty="0">
                <a:solidFill>
                  <a:srgbClr val="9C3818"/>
                </a:solidFill>
                <a:latin typeface="Arial MT"/>
                <a:cs typeface="Arial MT"/>
              </a:rPr>
              <a:t>Employability</a:t>
            </a:r>
            <a:r>
              <a:rPr sz="2300" spc="150" dirty="0">
                <a:solidFill>
                  <a:srgbClr val="9C3818"/>
                </a:solidFill>
                <a:latin typeface="Arial MT"/>
                <a:cs typeface="Arial MT"/>
              </a:rPr>
              <a:t> </a:t>
            </a:r>
            <a:r>
              <a:rPr sz="2300" spc="25" dirty="0">
                <a:solidFill>
                  <a:srgbClr val="893B1C"/>
                </a:solidFill>
                <a:latin typeface="Arial MT"/>
                <a:cs typeface="Arial MT"/>
              </a:rPr>
              <a:t>Gap</a:t>
            </a:r>
            <a:endParaRPr sz="2300">
              <a:latin typeface="Arial MT"/>
              <a:cs typeface="Arial MT"/>
            </a:endParaRPr>
          </a:p>
          <a:p>
            <a:pPr marL="12700" marR="5080" indent="5080">
              <a:lnSpc>
                <a:spcPts val="2840"/>
              </a:lnSpc>
              <a:spcBef>
                <a:spcPts val="855"/>
              </a:spcBef>
            </a:pPr>
            <a:r>
              <a:rPr sz="2450" spc="-95" dirty="0">
                <a:solidFill>
                  <a:srgbClr val="903D2F"/>
                </a:solidFill>
                <a:latin typeface="Arial MT"/>
                <a:cs typeface="Arial MT"/>
              </a:rPr>
              <a:t>Skill</a:t>
            </a:r>
            <a:r>
              <a:rPr sz="2450" spc="-275" dirty="0">
                <a:solidFill>
                  <a:srgbClr val="903D2F"/>
                </a:solidFill>
                <a:latin typeface="Arial MT"/>
                <a:cs typeface="Arial MT"/>
              </a:rPr>
              <a:t> </a:t>
            </a:r>
            <a:r>
              <a:rPr sz="2450" spc="-60" dirty="0">
                <a:solidFill>
                  <a:srgbClr val="C38C89"/>
                </a:solidFill>
                <a:latin typeface="Arial MT"/>
                <a:cs typeface="Arial MT"/>
              </a:rPr>
              <a:t>mismatches</a:t>
            </a:r>
            <a:r>
              <a:rPr sz="2450" spc="-10" dirty="0">
                <a:solidFill>
                  <a:srgbClr val="C38C89"/>
                </a:solidFill>
                <a:latin typeface="Arial MT"/>
                <a:cs typeface="Arial MT"/>
              </a:rPr>
              <a:t> </a:t>
            </a:r>
            <a:r>
              <a:rPr sz="2450" spc="-95" dirty="0">
                <a:solidFill>
                  <a:srgbClr val="7B3F21"/>
                </a:solidFill>
                <a:latin typeface="Arial MT"/>
                <a:cs typeface="Arial MT"/>
              </a:rPr>
              <a:t>and</a:t>
            </a:r>
            <a:r>
              <a:rPr sz="2450" spc="-295" dirty="0">
                <a:solidFill>
                  <a:srgbClr val="7B3F21"/>
                </a:solidFill>
                <a:latin typeface="Arial MT"/>
                <a:cs typeface="Arial MT"/>
              </a:rPr>
              <a:t> </a:t>
            </a:r>
            <a:r>
              <a:rPr sz="2450" spc="-120" dirty="0">
                <a:solidFill>
                  <a:srgbClr val="874634"/>
                </a:solidFill>
                <a:latin typeface="Arial MT"/>
                <a:cs typeface="Arial MT"/>
              </a:rPr>
              <a:t>uneven</a:t>
            </a:r>
            <a:r>
              <a:rPr sz="2450" spc="-225" dirty="0">
                <a:solidFill>
                  <a:srgbClr val="874634"/>
                </a:solidFill>
                <a:latin typeface="Arial MT"/>
                <a:cs typeface="Arial MT"/>
              </a:rPr>
              <a:t> </a:t>
            </a:r>
            <a:r>
              <a:rPr sz="2450" spc="-20" dirty="0">
                <a:solidFill>
                  <a:srgbClr val="B89089"/>
                </a:solidFill>
                <a:latin typeface="Arial MT"/>
                <a:cs typeface="Arial MT"/>
              </a:rPr>
              <a:t>integration </a:t>
            </a:r>
            <a:r>
              <a:rPr sz="2450" dirty="0">
                <a:solidFill>
                  <a:srgbClr val="6D3F21"/>
                </a:solidFill>
                <a:latin typeface="Arial MT"/>
                <a:cs typeface="Arial MT"/>
              </a:rPr>
              <a:t>of</a:t>
            </a:r>
            <a:r>
              <a:rPr sz="2450" spc="-145" dirty="0">
                <a:solidFill>
                  <a:srgbClr val="6D3F21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B88783"/>
                </a:solidFill>
                <a:latin typeface="Arial MT"/>
                <a:cs typeface="Arial MT"/>
              </a:rPr>
              <a:t>practical </a:t>
            </a:r>
            <a:r>
              <a:rPr sz="2450" spc="-35" dirty="0">
                <a:solidFill>
                  <a:srgbClr val="75282D"/>
                </a:solidFill>
                <a:latin typeface="Arial MT"/>
                <a:cs typeface="Arial MT"/>
              </a:rPr>
              <a:t>vocational</a:t>
            </a:r>
            <a:r>
              <a:rPr sz="2450" spc="-85" dirty="0">
                <a:solidFill>
                  <a:srgbClr val="75282D"/>
                </a:solidFill>
                <a:latin typeface="Arial MT"/>
                <a:cs typeface="Arial MT"/>
              </a:rPr>
              <a:t> </a:t>
            </a:r>
            <a:r>
              <a:rPr sz="2450" spc="-10" dirty="0">
                <a:solidFill>
                  <a:srgbClr val="AF827E"/>
                </a:solidFill>
                <a:latin typeface="Arial MT"/>
                <a:cs typeface="Arial MT"/>
              </a:rPr>
              <a:t>training.</a:t>
            </a:r>
            <a:endParaRPr sz="245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53755" y="7930382"/>
            <a:ext cx="7021195" cy="1249680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300" dirty="0">
                <a:solidFill>
                  <a:srgbClr val="953124"/>
                </a:solidFill>
                <a:latin typeface="Arial MT"/>
                <a:cs typeface="Arial MT"/>
              </a:rPr>
              <a:t>IO.</a:t>
            </a:r>
            <a:r>
              <a:rPr sz="2300" spc="155" dirty="0">
                <a:solidFill>
                  <a:srgbClr val="953124"/>
                </a:solidFill>
                <a:latin typeface="Arial MT"/>
                <a:cs typeface="Arial MT"/>
              </a:rPr>
              <a:t> </a:t>
            </a:r>
            <a:r>
              <a:rPr sz="2300" spc="80" dirty="0">
                <a:solidFill>
                  <a:srgbClr val="9A2A1C"/>
                </a:solidFill>
                <a:latin typeface="Arial MT"/>
                <a:cs typeface="Arial MT"/>
              </a:rPr>
              <a:t>Global</a:t>
            </a:r>
            <a:r>
              <a:rPr sz="2300" spc="-130" dirty="0">
                <a:solidFill>
                  <a:srgbClr val="9A2A1C"/>
                </a:solidFill>
                <a:latin typeface="Arial MT"/>
                <a:cs typeface="Arial MT"/>
              </a:rPr>
              <a:t> </a:t>
            </a:r>
            <a:r>
              <a:rPr sz="2300" spc="75" dirty="0">
                <a:solidFill>
                  <a:srgbClr val="8E3416"/>
                </a:solidFill>
                <a:latin typeface="Arial MT"/>
                <a:cs typeface="Arial MT"/>
              </a:rPr>
              <a:t>Standing</a:t>
            </a:r>
            <a:endParaRPr sz="2300">
              <a:latin typeface="Arial MT"/>
              <a:cs typeface="Arial MT"/>
            </a:endParaRPr>
          </a:p>
          <a:p>
            <a:pPr marL="34290" marR="5080" indent="-3175">
              <a:lnSpc>
                <a:spcPts val="2840"/>
              </a:lnSpc>
              <a:spcBef>
                <a:spcPts val="790"/>
              </a:spcBef>
            </a:pPr>
            <a:r>
              <a:rPr sz="2550" spc="-120" dirty="0">
                <a:solidFill>
                  <a:srgbClr val="751A05"/>
                </a:solidFill>
                <a:latin typeface="Arial MT"/>
                <a:cs typeface="Arial MT"/>
              </a:rPr>
              <a:t>Low</a:t>
            </a:r>
            <a:r>
              <a:rPr sz="2550" spc="-240" dirty="0">
                <a:solidFill>
                  <a:srgbClr val="751A05"/>
                </a:solidFill>
                <a:latin typeface="Arial MT"/>
                <a:cs typeface="Arial MT"/>
              </a:rPr>
              <a:t> </a:t>
            </a:r>
            <a:r>
              <a:rPr sz="2550" spc="-60" dirty="0">
                <a:solidFill>
                  <a:srgbClr val="BC9090"/>
                </a:solidFill>
                <a:latin typeface="Arial MT"/>
                <a:cs typeface="Arial MT"/>
              </a:rPr>
              <a:t>representation</a:t>
            </a:r>
            <a:r>
              <a:rPr sz="2550" spc="-285" dirty="0">
                <a:solidFill>
                  <a:srgbClr val="BC9090"/>
                </a:solidFill>
                <a:latin typeface="Arial MT"/>
                <a:cs typeface="Arial MT"/>
              </a:rPr>
              <a:t> </a:t>
            </a:r>
            <a:r>
              <a:rPr sz="2550" spc="-10" dirty="0">
                <a:solidFill>
                  <a:srgbClr val="6D3F21"/>
                </a:solidFill>
                <a:latin typeface="Arial MT"/>
                <a:cs typeface="Arial MT"/>
              </a:rPr>
              <a:t>of</a:t>
            </a:r>
            <a:r>
              <a:rPr sz="2550" spc="-170" dirty="0">
                <a:solidFill>
                  <a:srgbClr val="6D3F21"/>
                </a:solidFill>
                <a:latin typeface="Arial MT"/>
                <a:cs typeface="Arial MT"/>
              </a:rPr>
              <a:t> </a:t>
            </a:r>
            <a:r>
              <a:rPr sz="2550" spc="-125" dirty="0">
                <a:solidFill>
                  <a:srgbClr val="854648"/>
                </a:solidFill>
                <a:latin typeface="Arial MT"/>
                <a:cs typeface="Arial MT"/>
              </a:rPr>
              <a:t>Indian</a:t>
            </a:r>
            <a:r>
              <a:rPr sz="2550" spc="-229" dirty="0">
                <a:solidFill>
                  <a:srgbClr val="854648"/>
                </a:solidFill>
                <a:latin typeface="Arial MT"/>
                <a:cs typeface="Arial MT"/>
              </a:rPr>
              <a:t> </a:t>
            </a:r>
            <a:r>
              <a:rPr sz="2550" spc="-65" dirty="0">
                <a:solidFill>
                  <a:srgbClr val="BA8E90"/>
                </a:solidFill>
                <a:latin typeface="Arial MT"/>
                <a:cs typeface="Arial MT"/>
              </a:rPr>
              <a:t>institutions</a:t>
            </a:r>
            <a:r>
              <a:rPr sz="2550" spc="-110" dirty="0">
                <a:solidFill>
                  <a:srgbClr val="BA8E90"/>
                </a:solidFill>
                <a:latin typeface="Arial MT"/>
                <a:cs typeface="Arial MT"/>
              </a:rPr>
              <a:t> </a:t>
            </a:r>
            <a:r>
              <a:rPr sz="2550" spc="-90" dirty="0">
                <a:solidFill>
                  <a:srgbClr val="BA8E90"/>
                </a:solidFill>
                <a:latin typeface="Arial MT"/>
                <a:cs typeface="Arial MT"/>
              </a:rPr>
              <a:t>in</a:t>
            </a:r>
            <a:r>
              <a:rPr sz="2550" spc="-345" dirty="0">
                <a:solidFill>
                  <a:srgbClr val="BA8E90"/>
                </a:solidFill>
                <a:latin typeface="Arial MT"/>
                <a:cs typeface="Arial MT"/>
              </a:rPr>
              <a:t> </a:t>
            </a:r>
            <a:r>
              <a:rPr sz="2550" spc="55" dirty="0">
                <a:solidFill>
                  <a:srgbClr val="C17B77"/>
                </a:solidFill>
                <a:latin typeface="Arial MT"/>
                <a:cs typeface="Arial MT"/>
              </a:rPr>
              <a:t>top</a:t>
            </a:r>
            <a:r>
              <a:rPr sz="2550" spc="-160" dirty="0">
                <a:solidFill>
                  <a:srgbClr val="C17B77"/>
                </a:solidFill>
                <a:latin typeface="Arial MT"/>
                <a:cs typeface="Arial MT"/>
              </a:rPr>
              <a:t> </a:t>
            </a:r>
            <a:r>
              <a:rPr sz="2550" spc="-20" dirty="0">
                <a:solidFill>
                  <a:srgbClr val="744231"/>
                </a:solidFill>
                <a:latin typeface="Arial MT"/>
                <a:cs typeface="Arial MT"/>
              </a:rPr>
              <a:t>global </a:t>
            </a:r>
            <a:r>
              <a:rPr sz="2550" spc="-30" dirty="0">
                <a:solidFill>
                  <a:srgbClr val="BF898E"/>
                </a:solidFill>
                <a:latin typeface="Arial MT"/>
                <a:cs typeface="Arial MT"/>
              </a:rPr>
              <a:t>rankings.</a:t>
            </a:r>
            <a:endParaRPr sz="25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10826455"/>
            <a:ext cx="20103597" cy="48249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rPr sz="1649"/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7027" y="4918625"/>
            <a:ext cx="17339786" cy="3118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49"/>
              </a:spcAft>
              <a:defRPr sz="1900"/>
            </a:pPr>
            <a:r>
              <a:rPr lang="en-US" sz="3133" dirty="0"/>
              <a:t>Academic Note</a:t>
            </a:r>
          </a:p>
          <a:p>
            <a:pPr>
              <a:spcAft>
                <a:spcPts val="1649"/>
              </a:spcAft>
              <a:defRPr sz="1900"/>
            </a:pPr>
            <a:r>
              <a:rPr sz="3133" dirty="0"/>
              <a:t>This </a:t>
            </a:r>
            <a:r>
              <a:rPr sz="3133" dirty="0"/>
              <a:t>presentation is based on the study material prepared for students of Rabindranath Thakur </a:t>
            </a:r>
            <a:r>
              <a:rPr sz="3133" dirty="0" err="1"/>
              <a:t>Vishwavidyalaya</a:t>
            </a:r>
            <a:r>
              <a:rPr sz="3133" dirty="0"/>
              <a:t>, SS Campus, </a:t>
            </a:r>
            <a:r>
              <a:rPr sz="3133" dirty="0" err="1"/>
              <a:t>Hojai</a:t>
            </a:r>
            <a:r>
              <a:rPr sz="3133" dirty="0"/>
              <a:t>.</a:t>
            </a:r>
          </a:p>
          <a:p>
            <a:pPr>
              <a:spcAft>
                <a:spcPts val="1649"/>
              </a:spcAft>
              <a:defRPr sz="1900"/>
            </a:pPr>
            <a:r>
              <a:rPr sz="3133" dirty="0"/>
              <a:t>For classroom/academic use.</a:t>
            </a:r>
          </a:p>
          <a:p>
            <a:pPr>
              <a:spcAft>
                <a:spcPts val="1649"/>
              </a:spcAft>
              <a:defRPr sz="1900"/>
            </a:pPr>
            <a:r>
              <a:rPr sz="3133" dirty="0"/>
              <a:t>Commercial use or other use is not permitted without prior permission of the author.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357027" y="651748"/>
            <a:ext cx="17958762" cy="15133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lang="en-US" sz="4617" dirty="0"/>
              <a:t>Dear Students, Feel free to ask questions relating to the Topics</a:t>
            </a:r>
          </a:p>
          <a:p>
            <a:pPr>
              <a:defRPr sz="2800" b="1"/>
            </a:pPr>
            <a:r>
              <a:rPr lang="en-US" sz="4617" dirty="0"/>
              <a:t>Warm welcome for Open Discussion</a:t>
            </a:r>
            <a:endParaRPr lang="en-US" sz="4617" dirty="0"/>
          </a:p>
        </p:txBody>
      </p:sp>
    </p:spTree>
    <p:extLst>
      <p:ext uri="{BB962C8B-B14F-4D97-AF65-F5344CB8AC3E}">
        <p14:creationId xmlns:p14="http://schemas.microsoft.com/office/powerpoint/2010/main" val="2004105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10826455"/>
            <a:ext cx="20103597" cy="48249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rPr sz="1649"/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7027" y="4918625"/>
            <a:ext cx="17339786" cy="3118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49"/>
              </a:spcAft>
              <a:defRPr sz="1900"/>
            </a:pPr>
            <a:r>
              <a:rPr lang="en-US" sz="3133" dirty="0"/>
              <a:t>Academic Note</a:t>
            </a:r>
          </a:p>
          <a:p>
            <a:pPr>
              <a:spcAft>
                <a:spcPts val="1649"/>
              </a:spcAft>
              <a:defRPr sz="1900"/>
            </a:pPr>
            <a:r>
              <a:rPr sz="3133" dirty="0"/>
              <a:t>This </a:t>
            </a:r>
            <a:r>
              <a:rPr sz="3133" dirty="0"/>
              <a:t>presentation is based on the study material prepared for students of Rabindranath Thakur </a:t>
            </a:r>
            <a:r>
              <a:rPr sz="3133" dirty="0" err="1"/>
              <a:t>Vishwavidyalaya</a:t>
            </a:r>
            <a:r>
              <a:rPr sz="3133" dirty="0"/>
              <a:t>, SS Campus, </a:t>
            </a:r>
            <a:r>
              <a:rPr sz="3133" dirty="0" err="1"/>
              <a:t>Hojai</a:t>
            </a:r>
            <a:r>
              <a:rPr sz="3133" dirty="0"/>
              <a:t>.</a:t>
            </a:r>
          </a:p>
          <a:p>
            <a:pPr>
              <a:spcAft>
                <a:spcPts val="1649"/>
              </a:spcAft>
              <a:defRPr sz="1900"/>
            </a:pPr>
            <a:r>
              <a:rPr sz="3133" dirty="0"/>
              <a:t>For classroom/academic use.</a:t>
            </a:r>
          </a:p>
          <a:p>
            <a:pPr>
              <a:spcAft>
                <a:spcPts val="1649"/>
              </a:spcAft>
              <a:defRPr sz="1900"/>
            </a:pPr>
            <a:r>
              <a:rPr sz="3133" dirty="0"/>
              <a:t>Commercial use or other use is not permitted without prior permission of the author.</a:t>
            </a:r>
          </a:p>
        </p:txBody>
      </p:sp>
      <p:sp>
        <p:nvSpPr>
          <p:cNvPr id="5" name="Rectangle 4"/>
          <p:cNvSpPr/>
          <p:nvPr/>
        </p:nvSpPr>
        <p:spPr>
          <a:xfrm>
            <a:off x="298450" y="2688246"/>
            <a:ext cx="18870872" cy="1614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lang="en-US" sz="9894" dirty="0"/>
              <a:t>THANK YOU DEAR STUDENTS</a:t>
            </a:r>
            <a:endParaRPr lang="en-US" sz="9894" dirty="0"/>
          </a:p>
        </p:txBody>
      </p:sp>
    </p:spTree>
    <p:extLst>
      <p:ext uri="{BB962C8B-B14F-4D97-AF65-F5344CB8AC3E}">
        <p14:creationId xmlns:p14="http://schemas.microsoft.com/office/powerpoint/2010/main" val="3037534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833</Words>
  <Application>Microsoft Office PowerPoint</Application>
  <PresentationFormat>Custom</PresentationFormat>
  <Paragraphs>150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MT</vt:lpstr>
      <vt:lpstr>Calibri</vt:lpstr>
      <vt:lpstr>Calibri Light</vt:lpstr>
      <vt:lpstr>Consolas</vt:lpstr>
      <vt:lpstr>Liberation Serif</vt:lpstr>
      <vt:lpstr>Times New Roman</vt:lpstr>
      <vt:lpstr>Office Theme</vt:lpstr>
      <vt:lpstr>PowerPoint Presentation</vt:lpstr>
      <vt:lpstr>PowerPoint Presentation</vt:lpstr>
      <vt:lpstr>Defining the Higher Education Structure</vt:lpstr>
      <vt:lpstr>Levels of Higher Education</vt:lpstr>
      <vt:lpstr>Types of Higher Educational Institutions</vt:lpstr>
      <vt:lpstr>Major Components &amp; Functions</vt:lpstr>
      <vt:lpstr>Regulatory &amp; Quality Framework</vt:lpstr>
      <vt:lpstr>PowerPoint Presentation</vt:lpstr>
      <vt:lpstr>Higher Education under NEP 2020</vt:lpstr>
      <vt:lpstr>Three-Tier Degree Structure (NEP 2020)</vt:lpstr>
      <vt:lpstr>Administrative &amp; Resource Challenges</vt:lpstr>
      <vt:lpstr>Quality, Affiliation &amp; Market Alignment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cp:lastModifiedBy>Microsoft account</cp:lastModifiedBy>
  <cp:revision>1</cp:revision>
  <dcterms:created xsi:type="dcterms:W3CDTF">2026-10-02T12:27:27Z</dcterms:created>
  <dcterms:modified xsi:type="dcterms:W3CDTF">2026-10-02T12:37:08Z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2026-10-02T00:00:00Z</vt:filetime>
  </property>
  <property fmtid="{D5CDD505-2E9C-101B-9397-08002B2CF9AE}" pid="4" name="LastSaved">
    <vt:filetime>2026-10-02T00:00:00Z</vt:filetime>
  </property>
</Properties>
</file>