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75" r:id="rId2"/>
    <p:sldId id="256" r:id="rId3"/>
    <p:sldId id="27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6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658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95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1360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5872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83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3900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31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5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201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405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64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026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17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3786"/>
            <a:ext cx="12192000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FYUG 7</a:t>
            </a:r>
            <a:r>
              <a:rPr lang="en-GB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th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and PG 1</a:t>
            </a:r>
            <a:r>
              <a:rPr lang="en-GB" sz="32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32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endParaRPr lang="en-GB" sz="3200" b="1" dirty="0" smtClean="0">
              <a:latin typeface="Times New Roman" panose="02020603050405020304" pitchFamily="18" charset="0"/>
              <a:ea typeface="Times New Roman" panose="02020603050405020304" pitchFamily="18" charset="0"/>
              <a:cs typeface="Liberation Serif"/>
            </a:endParaRPr>
          </a:p>
          <a:p>
            <a:pPr algn="ctr"/>
            <a:r>
              <a:rPr lang="en-GB" sz="32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Course </a:t>
            </a:r>
            <a:r>
              <a:rPr lang="en-GB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Title                              :Higher Education</a:t>
            </a:r>
            <a:endParaRPr lang="en-US" sz="3200" dirty="0">
              <a:latin typeface="Liberation Serif"/>
              <a:ea typeface="Liberation Serif"/>
              <a:cs typeface="Liberation Serif"/>
            </a:endParaRPr>
          </a:p>
          <a:p>
            <a:pPr algn="ctr"/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Course Code                             :DSC-EDU-402</a:t>
            </a:r>
            <a:endParaRPr lang="en-US" sz="3200" dirty="0">
              <a:latin typeface="Liberation Serif"/>
              <a:ea typeface="Liberation Serif"/>
              <a:cs typeface="Liberation Serif"/>
            </a:endParaRPr>
          </a:p>
          <a:p>
            <a:pPr algn="ctr"/>
            <a:r>
              <a:rPr lang="en-GB" sz="32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Nature of the Course                :</a:t>
            </a:r>
            <a:r>
              <a:rPr lang="en-GB" sz="32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Major</a:t>
            </a:r>
          </a:p>
          <a:p>
            <a:pPr algn="ctr"/>
            <a:endParaRPr lang="en-GB" sz="3200" b="1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Liberation Serif"/>
              <a:cs typeface="Liberation Serif"/>
            </a:endParaRPr>
          </a:p>
          <a:p>
            <a:pPr algn="ctr"/>
            <a:endParaRPr lang="en-GB" sz="3200" b="1" dirty="0" smtClean="0">
              <a:solidFill>
                <a:srgbClr val="000000"/>
              </a:solidFill>
              <a:latin typeface="Times New Roman" panose="02020603050405020304" pitchFamily="18" charset="0"/>
              <a:ea typeface="Liberation Serif"/>
              <a:cs typeface="Liberation Serif"/>
            </a:endParaRPr>
          </a:p>
          <a:p>
            <a:pPr algn="ctr"/>
            <a:r>
              <a:rPr lang="en-US" sz="3200" dirty="0"/>
              <a:t>UNIT–1: HIGHER EDUCATION IN INDIA</a:t>
            </a:r>
          </a:p>
          <a:p>
            <a:pPr algn="ctr"/>
            <a:endParaRPr lang="en-US" dirty="0">
              <a:effectLst/>
              <a:latin typeface="Liberation Serif"/>
              <a:ea typeface="Liberation Serif"/>
              <a:cs typeface="Liberation Serif"/>
            </a:endParaRPr>
          </a:p>
        </p:txBody>
      </p:sp>
    </p:spTree>
    <p:extLst>
      <p:ext uri="{BB962C8B-B14F-4D97-AF65-F5344CB8AC3E}">
        <p14:creationId xmlns:p14="http://schemas.microsoft.com/office/powerpoint/2010/main" val="22773898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8252" y="107977"/>
            <a:ext cx="1051560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/>
            </a:pPr>
            <a:r>
              <a:rPr dirty="0"/>
              <a:t>UNIT–1: HIGHER EDUCATION IN INDIA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77399" y="1012647"/>
            <a:ext cx="11027913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800" b="1"/>
            </a:pPr>
            <a:r>
              <a:rPr lang="en-US" sz="3600" dirty="0" smtClean="0"/>
              <a:t>MEANING AND STRUCTURE OF HIGHER EDUCATION</a:t>
            </a:r>
          </a:p>
          <a:p>
            <a:pPr algn="ctr">
              <a:defRPr sz="1800" b="0"/>
            </a:pPr>
            <a:r>
              <a:rPr lang="en-US" sz="3600" dirty="0" smtClean="0"/>
              <a:t>Prepared as </a:t>
            </a:r>
            <a:r>
              <a:rPr sz="3600" dirty="0" smtClean="0"/>
              <a:t>Study </a:t>
            </a:r>
            <a:r>
              <a:rPr sz="3600" dirty="0"/>
              <a:t>Material / Classroom </a:t>
            </a:r>
            <a:r>
              <a:rPr sz="3600" dirty="0" smtClean="0"/>
              <a:t>Presentation</a:t>
            </a:r>
            <a:endParaRPr lang="en-US" sz="3600" dirty="0" smtClean="0"/>
          </a:p>
          <a:p>
            <a:pPr algn="ctr">
              <a:defRPr sz="1800" b="0"/>
            </a:pP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For FYUG </a:t>
            </a: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7</a:t>
            </a:r>
            <a:r>
              <a:rPr lang="en-GB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th</a:t>
            </a: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3600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and PG 1</a:t>
            </a:r>
            <a:r>
              <a:rPr lang="en-GB" sz="3600" b="1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3600" b="1" dirty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</a:t>
            </a:r>
            <a:r>
              <a:rPr lang="en-GB" sz="3600" b="1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Sem</a:t>
            </a: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- </a:t>
            </a:r>
          </a:p>
          <a:p>
            <a:pPr algn="ctr">
              <a:defRPr sz="1800" b="0"/>
            </a:pP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1</a:t>
            </a:r>
            <a:r>
              <a:rPr lang="en-GB" sz="3600" b="1" baseline="30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st</a:t>
            </a:r>
            <a:r>
              <a:rPr lang="en-GB" sz="3600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Liberation Serif"/>
              </a:rPr>
              <a:t> October 2026</a:t>
            </a:r>
            <a:endParaRPr lang="en-GB" sz="3600" b="1" dirty="0">
              <a:latin typeface="Times New Roman" panose="02020603050405020304" pitchFamily="18" charset="0"/>
              <a:ea typeface="Times New Roman" panose="02020603050405020304" pitchFamily="18" charset="0"/>
              <a:cs typeface="Liberation Serif"/>
            </a:endParaRPr>
          </a:p>
          <a:p>
            <a:pPr algn="ctr">
              <a:defRPr sz="1800" b="0"/>
            </a:pPr>
            <a:endParaRPr sz="3600" dirty="0"/>
          </a:p>
          <a:p>
            <a:pPr algn="ctr">
              <a:defRPr sz="1600" b="1"/>
            </a:pPr>
            <a:r>
              <a:rPr sz="2800" dirty="0"/>
              <a:t>Prepared and uploaded by</a:t>
            </a:r>
          </a:p>
          <a:p>
            <a:pPr algn="ctr">
              <a:defRPr sz="1600" b="1"/>
            </a:pPr>
            <a:r>
              <a:rPr sz="2800" dirty="0"/>
              <a:t>Dr. N I </a:t>
            </a:r>
            <a:r>
              <a:rPr sz="2800" dirty="0" err="1"/>
              <a:t>Barbhuyan</a:t>
            </a:r>
            <a:endParaRPr sz="2800" dirty="0"/>
          </a:p>
          <a:p>
            <a:pPr algn="ctr">
              <a:defRPr sz="1600" b="0"/>
            </a:pPr>
            <a:r>
              <a:rPr sz="2800" dirty="0"/>
              <a:t>Assistant Professor &amp; </a:t>
            </a:r>
            <a:r>
              <a:rPr sz="2800" dirty="0" err="1"/>
              <a:t>HoD</a:t>
            </a:r>
            <a:r>
              <a:rPr sz="2800" dirty="0"/>
              <a:t>, Education</a:t>
            </a:r>
          </a:p>
          <a:p>
            <a:pPr algn="ctr">
              <a:defRPr sz="1600" b="0"/>
            </a:pPr>
            <a:r>
              <a:rPr sz="2800" dirty="0"/>
              <a:t>Rabindranath Thakur </a:t>
            </a:r>
            <a:r>
              <a:rPr sz="2800" dirty="0" err="1"/>
              <a:t>Vishwavidyalaya</a:t>
            </a:r>
            <a:r>
              <a:rPr sz="2800" dirty="0"/>
              <a:t> (RTV), SS Campus, </a:t>
            </a:r>
            <a:r>
              <a:rPr sz="2800" dirty="0" err="1"/>
              <a:t>Hojai</a:t>
            </a:r>
            <a:r>
              <a:rPr sz="2800" dirty="0"/>
              <a:t> – 782436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Rabindranath Thakur Vishwavidyalaya | Department of Education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24464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dirty="0">
                <a:solidFill>
                  <a:srgbClr val="FF0000"/>
                </a:solidFill>
              </a:rPr>
              <a:t>Academic Note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273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rPr sz="3200" dirty="0">
                <a:solidFill>
                  <a:srgbClr val="FF0000"/>
                </a:solidFill>
              </a:rPr>
              <a:t>This presentation is based on the study material prepared for students of Rabindranath Thakur </a:t>
            </a:r>
            <a:r>
              <a:rPr sz="3200" dirty="0" err="1">
                <a:solidFill>
                  <a:srgbClr val="FF0000"/>
                </a:solidFill>
              </a:rPr>
              <a:t>Vishwavidyalaya</a:t>
            </a:r>
            <a:r>
              <a:rPr sz="3200" dirty="0">
                <a:solidFill>
                  <a:srgbClr val="FF0000"/>
                </a:solidFill>
              </a:rPr>
              <a:t>, SS Campus, </a:t>
            </a:r>
            <a:r>
              <a:rPr sz="3200" dirty="0" err="1">
                <a:solidFill>
                  <a:srgbClr val="FF0000"/>
                </a:solidFill>
              </a:rPr>
              <a:t>Hojai</a:t>
            </a:r>
            <a:r>
              <a:rPr sz="3200" dirty="0">
                <a:solidFill>
                  <a:srgbClr val="FF0000"/>
                </a:solidFill>
              </a:rPr>
              <a:t>.</a:t>
            </a:r>
          </a:p>
          <a:p>
            <a:pPr>
              <a:spcAft>
                <a:spcPts val="1000"/>
              </a:spcAft>
              <a:defRPr sz="1900"/>
            </a:pPr>
            <a:r>
              <a:rPr sz="3200" dirty="0">
                <a:solidFill>
                  <a:srgbClr val="FF0000"/>
                </a:solidFill>
              </a:rPr>
              <a:t>For classroom/academic use.</a:t>
            </a:r>
          </a:p>
          <a:p>
            <a:pPr algn="ctr">
              <a:defRPr sz="1600" b="0"/>
            </a:pPr>
            <a:r>
              <a:rPr sz="3200" dirty="0">
                <a:solidFill>
                  <a:srgbClr val="FF0000"/>
                </a:solidFill>
              </a:rPr>
              <a:t>Commercial use or other use is not permitted without prior permission of </a:t>
            </a:r>
            <a:endParaRPr lang="en-US" sz="3200" dirty="0" smtClean="0">
              <a:solidFill>
                <a:srgbClr val="FF0000"/>
              </a:solidFill>
            </a:endParaRPr>
          </a:p>
          <a:p>
            <a:pPr algn="ctr">
              <a:defRPr sz="1600" b="0"/>
            </a:pPr>
            <a:r>
              <a:rPr lang="en-US" sz="4000" dirty="0" smtClean="0"/>
              <a:t>Dr</a:t>
            </a:r>
            <a:r>
              <a:rPr sz="4000" dirty="0" smtClean="0"/>
              <a:t>.</a:t>
            </a:r>
            <a:r>
              <a:rPr lang="en-US" sz="4000" dirty="0" smtClean="0"/>
              <a:t> N. I. </a:t>
            </a:r>
            <a:r>
              <a:rPr lang="en-US" sz="4000" dirty="0" err="1" smtClean="0"/>
              <a:t>Barbhuyan</a:t>
            </a:r>
            <a:r>
              <a:rPr lang="en-US" sz="4000" dirty="0" smtClean="0"/>
              <a:t>, </a:t>
            </a:r>
          </a:p>
          <a:p>
            <a:pPr algn="ctr">
              <a:defRPr sz="1600" b="0"/>
            </a:pPr>
            <a:r>
              <a:rPr lang="en-US" sz="2400" dirty="0" smtClean="0"/>
              <a:t>Assistant </a:t>
            </a:r>
            <a:r>
              <a:rPr lang="en-US" sz="2400" dirty="0"/>
              <a:t>Professor &amp; </a:t>
            </a:r>
            <a:r>
              <a:rPr lang="en-US" sz="2400" dirty="0" err="1"/>
              <a:t>HoD</a:t>
            </a:r>
            <a:r>
              <a:rPr lang="en-US" sz="2400" dirty="0"/>
              <a:t>, Education</a:t>
            </a:r>
          </a:p>
          <a:p>
            <a:pPr algn="ctr">
              <a:defRPr sz="1600" b="0"/>
            </a:pPr>
            <a:r>
              <a:rPr lang="en-US" sz="2400" dirty="0"/>
              <a:t>Rabindranath Thakur </a:t>
            </a:r>
            <a:r>
              <a:rPr lang="en-US" sz="2400" dirty="0" err="1"/>
              <a:t>Vishwavidyalaya</a:t>
            </a:r>
            <a:r>
              <a:rPr lang="en-US" sz="2400" dirty="0"/>
              <a:t> (RTV), SS Campus, </a:t>
            </a:r>
            <a:r>
              <a:rPr lang="en-US" sz="2400" dirty="0" err="1"/>
              <a:t>Hojai</a:t>
            </a:r>
            <a:r>
              <a:rPr lang="en-US" sz="2400" dirty="0"/>
              <a:t> – 782436</a:t>
            </a:r>
          </a:p>
          <a:p>
            <a:pPr>
              <a:spcAft>
                <a:spcPts val="1000"/>
              </a:spcAft>
              <a:defRPr sz="1900"/>
            </a:pPr>
            <a:endParaRPr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41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UNIT–1: Higher Education in India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300"/>
            </a:pPr>
            <a:r>
              <a:t>Meaning and Structure of Higher Education</a:t>
            </a:r>
          </a:p>
          <a:p>
            <a:pPr>
              <a:spcAft>
                <a:spcPts val="1000"/>
              </a:spcAft>
              <a:defRPr sz="2300"/>
            </a:pPr>
            <a:r>
              <a:t>Objectives and Goals of Higher Education</a:t>
            </a:r>
          </a:p>
          <a:p>
            <a:pPr>
              <a:spcAft>
                <a:spcPts val="1000"/>
              </a:spcAft>
              <a:defRPr sz="2300"/>
            </a:pPr>
            <a:r>
              <a:t>Types of Universities in India</a:t>
            </a:r>
          </a:p>
          <a:p>
            <a:pPr>
              <a:spcAft>
                <a:spcPts val="1000"/>
              </a:spcAft>
              <a:defRPr sz="2300"/>
            </a:pPr>
            <a:r>
              <a:t>Constitutional Provisions Regarding Higher Education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Introduction to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Higher education refers to post-secondary learning offered through universities, colleges and professional institutions.</a:t>
            </a:r>
          </a:p>
          <a:p>
            <a:pPr>
              <a:spcAft>
                <a:spcPts val="1000"/>
              </a:spcAft>
              <a:defRPr sz="2000"/>
            </a:pPr>
            <a:r>
              <a:t>It generally includes undergraduate, postgraduate and doctoral levels.</a:t>
            </a:r>
          </a:p>
          <a:p>
            <a:pPr>
              <a:spcAft>
                <a:spcPts val="1000"/>
              </a:spcAft>
              <a:defRPr sz="2000"/>
            </a:pPr>
            <a:r>
              <a:t>Its structure varies across countries according to their historical, social and educational contexts.</a:t>
            </a:r>
          </a:p>
          <a:p>
            <a:pPr>
              <a:spcAft>
                <a:spcPts val="1000"/>
              </a:spcAft>
              <a:defRPr sz="2000"/>
            </a:pPr>
            <a:r>
              <a:t>In India, NEP 2020 emphasizes flexibility, multidisciplinary learning, inclusion and research.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Meaning of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Education beyond secondary schooling, leading to degrees, diplomas or certificates.</a:t>
            </a:r>
          </a:p>
          <a:p>
            <a:pPr>
              <a:spcAft>
                <a:spcPts val="1000"/>
              </a:spcAft>
              <a:defRPr sz="2000"/>
            </a:pPr>
            <a:r>
              <a:t>Provides advanced knowledge, professional skills, research opportunities and personal development.</a:t>
            </a:r>
          </a:p>
          <a:p>
            <a:pPr>
              <a:spcAft>
                <a:spcPts val="1000"/>
              </a:spcAft>
              <a:defRPr sz="2000"/>
            </a:pPr>
            <a:r>
              <a:t>Includes universities, colleges, technological and professional institutions, and teacher-training institutions.</a:t>
            </a:r>
          </a:p>
          <a:p>
            <a:pPr>
              <a:spcAft>
                <a:spcPts val="1000"/>
              </a:spcAft>
              <a:defRPr sz="2000"/>
            </a:pPr>
            <a:r>
              <a:t>Major professional fields include law, medicine, management, education, arts, music, technology and others.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Meaning of Higher Education in the Context of NEP 2020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A systematic and advanced level of learning pursued after school education.</a:t>
            </a:r>
          </a:p>
          <a:p>
            <a:pPr>
              <a:spcAft>
                <a:spcPts val="1000"/>
              </a:spcAft>
              <a:defRPr sz="1900"/>
            </a:pPr>
            <a:r>
              <a:t>Encompasses undergraduate, postgraduate, doctoral, professional and research programmes.</a:t>
            </a:r>
          </a:p>
          <a:p>
            <a:pPr>
              <a:spcAft>
                <a:spcPts val="1000"/>
              </a:spcAft>
              <a:defRPr sz="1900"/>
            </a:pPr>
            <a:r>
              <a:t>NEP 2020 envisions a multidisciplinary, flexible, inclusive, accessible and high-quality system.</a:t>
            </a:r>
          </a:p>
          <a:p>
            <a:pPr>
              <a:spcAft>
                <a:spcPts val="1000"/>
              </a:spcAft>
              <a:defRPr sz="1900"/>
            </a:pPr>
            <a:r>
              <a:t>Focuses on intellectual development, creativity, critical thinking, ethical values, employability and responsible citizenship.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Nature of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Holistic – develops the learner intellectually, professionally, socially and ethically.</a:t>
            </a:r>
          </a:p>
          <a:p>
            <a:pPr>
              <a:spcAft>
                <a:spcPts val="1000"/>
              </a:spcAft>
              <a:defRPr sz="1900"/>
            </a:pPr>
            <a:r>
              <a:t>Learner-centred – emphasizes student choice, participation and individual development.</a:t>
            </a:r>
          </a:p>
          <a:p>
            <a:pPr>
              <a:spcAft>
                <a:spcPts val="1000"/>
              </a:spcAft>
              <a:defRPr sz="1900"/>
            </a:pPr>
            <a:r>
              <a:t>Interdisciplinary – encourages connections among different fields of knowledge.</a:t>
            </a:r>
          </a:p>
          <a:p>
            <a:pPr>
              <a:spcAft>
                <a:spcPts val="1000"/>
              </a:spcAft>
              <a:defRPr sz="1900"/>
            </a:pPr>
            <a:r>
              <a:t>Innovative – promotes creativity, research, technology and new approaches to learning.</a:t>
            </a:r>
          </a:p>
          <a:p>
            <a:pPr>
              <a:spcAft>
                <a:spcPts val="1000"/>
              </a:spcAft>
              <a:defRPr sz="1900"/>
            </a:pPr>
            <a:r>
              <a:t>Socially responsive – addresses societal needs and promotes responsible citizenship.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Major Parameters of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t>Access and participation</a:t>
            </a:r>
          </a:p>
          <a:p>
            <a:pPr>
              <a:spcAft>
                <a:spcPts val="1000"/>
              </a:spcAft>
              <a:defRPr sz="1800"/>
            </a:pPr>
            <a:r>
              <a:t>Equity and inclusion</a:t>
            </a:r>
          </a:p>
          <a:p>
            <a:pPr>
              <a:spcAft>
                <a:spcPts val="1000"/>
              </a:spcAft>
              <a:defRPr sz="1800"/>
            </a:pPr>
            <a:r>
              <a:t>Quality and academic standards</a:t>
            </a:r>
          </a:p>
          <a:p>
            <a:pPr>
              <a:spcAft>
                <a:spcPts val="1000"/>
              </a:spcAft>
              <a:defRPr sz="1800"/>
            </a:pPr>
            <a:r>
              <a:t>Affordability and financial accessibility</a:t>
            </a:r>
          </a:p>
          <a:p>
            <a:pPr>
              <a:spcAft>
                <a:spcPts val="1000"/>
              </a:spcAft>
              <a:defRPr sz="1800"/>
            </a:pPr>
            <a:r>
              <a:t>Relevance to society and the world of work</a:t>
            </a:r>
          </a:p>
          <a:p>
            <a:pPr>
              <a:spcAft>
                <a:spcPts val="1000"/>
              </a:spcAft>
              <a:defRPr sz="1800"/>
            </a:pPr>
            <a:r>
              <a:t>Academic flexibility</a:t>
            </a:r>
          </a:p>
          <a:p>
            <a:pPr>
              <a:spcAft>
                <a:spcPts val="1000"/>
              </a:spcAft>
              <a:defRPr sz="1800"/>
            </a:pPr>
            <a:r>
              <a:t>Research and innovation</a:t>
            </a:r>
          </a:p>
          <a:p>
            <a:pPr>
              <a:spcAft>
                <a:spcPts val="1000"/>
              </a:spcAft>
              <a:defRPr sz="1800"/>
            </a:pPr>
            <a:r>
              <a:t>Employability and entrepreneurship</a:t>
            </a:r>
          </a:p>
          <a:p>
            <a:pPr>
              <a:spcAft>
                <a:spcPts val="1000"/>
              </a:spcAft>
              <a:defRPr sz="1800"/>
            </a:pPr>
            <a:r>
              <a:t>Internationalization</a:t>
            </a:r>
          </a:p>
          <a:p>
            <a:pPr>
              <a:spcAft>
                <a:spcPts val="1000"/>
              </a:spcAft>
              <a:defRPr sz="1800"/>
            </a:pPr>
            <a:r>
              <a:t>Lifelong learning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Dimensions of Higher Education – 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/>
            </a:pPr>
            <a:r>
              <a:t>1. Intellectual and cognitive development – critical, analytical and reflective thinking.</a:t>
            </a:r>
          </a:p>
          <a:p>
            <a:pPr>
              <a:spcAft>
                <a:spcPts val="1000"/>
              </a:spcAft>
              <a:defRPr sz="1700"/>
            </a:pPr>
            <a:r>
              <a:t>2. Professional and vocational development – knowledge and competencies for occupations.</a:t>
            </a:r>
          </a:p>
          <a:p>
            <a:pPr>
              <a:spcAft>
                <a:spcPts val="1000"/>
              </a:spcAft>
              <a:defRPr sz="1700"/>
            </a:pPr>
            <a:r>
              <a:t>3. Social and cultural development – understanding diversity, society and culture.</a:t>
            </a:r>
          </a:p>
          <a:p>
            <a:pPr>
              <a:spcAft>
                <a:spcPts val="1000"/>
              </a:spcAft>
              <a:defRPr sz="1700"/>
            </a:pPr>
            <a:r>
              <a:t>4. Ethical and value development – integrity, responsibility and human values.</a:t>
            </a:r>
          </a:p>
          <a:p>
            <a:pPr>
              <a:spcAft>
                <a:spcPts val="1000"/>
              </a:spcAft>
              <a:defRPr sz="1700"/>
            </a:pPr>
            <a:r>
              <a:t>5. Technological and digital competence – effective and responsible use of digital technologies.</a:t>
            </a:r>
          </a:p>
          <a:p>
            <a:pPr>
              <a:spcAft>
                <a:spcPts val="1000"/>
              </a:spcAft>
              <a:defRPr sz="1700"/>
            </a:pPr>
            <a:r>
              <a:t>6. Research and innovation – inquiry, knowledge creation and problem-solving.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Dimensions of Higher Education – II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/>
            </a:pPr>
            <a:r>
              <a:t>7. Global citizenship – awareness of global issues and shared responsibilities.</a:t>
            </a:r>
          </a:p>
          <a:p>
            <a:pPr>
              <a:spcAft>
                <a:spcPts val="1000"/>
              </a:spcAft>
              <a:defRPr sz="1700"/>
            </a:pPr>
            <a:r>
              <a:t>8. Digital and blended learning – integration of online and face-to-face learning.</a:t>
            </a:r>
          </a:p>
          <a:p>
            <a:pPr>
              <a:spcAft>
                <a:spcPts val="1000"/>
              </a:spcAft>
              <a:defRPr sz="1700"/>
            </a:pPr>
            <a:r>
              <a:t>9. International collaboration – academic exchange, partnerships and global learning.</a:t>
            </a:r>
          </a:p>
          <a:p>
            <a:pPr>
              <a:spcAft>
                <a:spcPts val="1000"/>
              </a:spcAft>
              <a:defRPr sz="1700"/>
            </a:pPr>
            <a:r>
              <a:t>10. Interdisciplinary education – integration of knowledge across disciplines.</a:t>
            </a:r>
          </a:p>
          <a:p>
            <a:pPr>
              <a:spcAft>
                <a:spcPts val="1000"/>
              </a:spcAft>
              <a:defRPr sz="1700"/>
            </a:pPr>
            <a:r>
              <a:t>11. Competency-based learning – emphasis on demonstrable knowledge, skills and abilities.</a:t>
            </a:r>
          </a:p>
          <a:p>
            <a:pPr>
              <a:spcAft>
                <a:spcPts val="1000"/>
              </a:spcAft>
              <a:defRPr sz="1700"/>
            </a:pPr>
            <a:r>
              <a:t>12. Entrepreneurship – creativity, initiative, enterprise and innovation.</a:t>
            </a:r>
          </a:p>
          <a:p>
            <a:pPr>
              <a:spcAft>
                <a:spcPts val="1000"/>
              </a:spcAft>
              <a:defRPr sz="1700"/>
            </a:pPr>
            <a:r>
              <a:t>13. Sustainability and lifelong learning – continuous learning and responsible development.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Structure of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Higher education is organized through different levels, institutions and academic pathways.</a:t>
            </a:r>
          </a:p>
          <a:p>
            <a:pPr>
              <a:spcAft>
                <a:spcPts val="1000"/>
              </a:spcAft>
              <a:defRPr sz="1900"/>
            </a:pPr>
            <a:r>
              <a:t>Levels: Undergraduate → Postgraduate → Doctoral → Post-doctoral / advanced research.</a:t>
            </a:r>
          </a:p>
          <a:p>
            <a:pPr>
              <a:spcAft>
                <a:spcPts val="1000"/>
              </a:spcAft>
              <a:defRPr sz="1900"/>
            </a:pPr>
            <a:r>
              <a:t>Other pathways include diploma, certificate, professional and skill-oriented programmes.</a:t>
            </a:r>
          </a:p>
          <a:p>
            <a:pPr>
              <a:spcAft>
                <a:spcPts val="1000"/>
              </a:spcAft>
              <a:defRPr sz="1900"/>
            </a:pPr>
            <a:r>
              <a:t>Institutions include universities, colleges, institutes and specialized professional institutions.</a:t>
            </a:r>
          </a:p>
          <a:p>
            <a:pPr>
              <a:spcAft>
                <a:spcPts val="1000"/>
              </a:spcAft>
              <a:defRPr sz="1900"/>
            </a:pPr>
            <a:r>
              <a:t>Contemporary structure emphasizes flexibility, multidisciplinary education and credit-based mobility.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Institutional Structure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Universities: central, state, private and deemed-to-be universities; institutions of national importance.</a:t>
            </a:r>
          </a:p>
          <a:p>
            <a:pPr>
              <a:spcAft>
                <a:spcPts val="1000"/>
              </a:spcAft>
              <a:defRPr sz="1900"/>
            </a:pPr>
            <a:r>
              <a:t>Colleges: government, government-aided, private/self-financing, autonomous and constituent colleges.</a:t>
            </a:r>
          </a:p>
          <a:p>
            <a:pPr>
              <a:spcAft>
                <a:spcPts val="1000"/>
              </a:spcAft>
              <a:defRPr sz="1900"/>
            </a:pPr>
            <a:r>
              <a:t>Specialized institutions: technology, medicine, agriculture, law, management, teacher education and research.</a:t>
            </a:r>
          </a:p>
          <a:p>
            <a:pPr>
              <a:spcAft>
                <a:spcPts val="1000"/>
              </a:spcAft>
              <a:defRPr sz="1900"/>
            </a:pPr>
            <a:r>
              <a:t>Institutions perform interconnected functions of teaching, research, innovation and extension.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Academic Pathway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t>Certificate / Diploma</a:t>
            </a:r>
          </a:p>
          <a:p>
            <a:pPr>
              <a:spcAft>
                <a:spcPts val="1000"/>
              </a:spcAft>
              <a:defRPr sz="1800"/>
            </a:pPr>
            <a:r>
              <a:t>↓</a:t>
            </a:r>
          </a:p>
          <a:p>
            <a:pPr>
              <a:spcAft>
                <a:spcPts val="1000"/>
              </a:spcAft>
              <a:defRPr sz="1800"/>
            </a:pPr>
            <a:r>
              <a:t>Undergraduate Education</a:t>
            </a:r>
          </a:p>
          <a:p>
            <a:pPr>
              <a:spcAft>
                <a:spcPts val="1000"/>
              </a:spcAft>
              <a:defRPr sz="1800"/>
            </a:pPr>
            <a:r>
              <a:t>↓</a:t>
            </a:r>
          </a:p>
          <a:p>
            <a:pPr>
              <a:spcAft>
                <a:spcPts val="1000"/>
              </a:spcAft>
              <a:defRPr sz="1800"/>
            </a:pPr>
            <a:r>
              <a:t>Postgraduate Education</a:t>
            </a:r>
          </a:p>
          <a:p>
            <a:pPr>
              <a:spcAft>
                <a:spcPts val="1000"/>
              </a:spcAft>
              <a:defRPr sz="1800"/>
            </a:pPr>
            <a:r>
              <a:t>↓</a:t>
            </a:r>
          </a:p>
          <a:p>
            <a:pPr>
              <a:spcAft>
                <a:spcPts val="1000"/>
              </a:spcAft>
              <a:defRPr sz="1800"/>
            </a:pPr>
            <a:r>
              <a:t>Doctoral Education (Ph.D.)</a:t>
            </a:r>
          </a:p>
          <a:p>
            <a:pPr>
              <a:spcAft>
                <a:spcPts val="1000"/>
              </a:spcAft>
              <a:defRPr sz="1800"/>
            </a:pPr>
            <a:r>
              <a:t>↓</a:t>
            </a:r>
          </a:p>
          <a:p>
            <a:pPr>
              <a:spcAft>
                <a:spcPts val="1000"/>
              </a:spcAft>
              <a:defRPr sz="1800"/>
            </a:pPr>
            <a:r>
              <a:t>Post-doctoral / Advanced Research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Major Components of Higher Education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/>
            </a:pPr>
            <a:r>
              <a:t>Teaching and learning</a:t>
            </a:r>
          </a:p>
          <a:p>
            <a:pPr>
              <a:spcAft>
                <a:spcPts val="1000"/>
              </a:spcAft>
              <a:defRPr sz="2000"/>
            </a:pPr>
            <a:r>
              <a:t>Research and knowledge creation</a:t>
            </a:r>
          </a:p>
          <a:p>
            <a:pPr>
              <a:spcAft>
                <a:spcPts val="1000"/>
              </a:spcAft>
              <a:defRPr sz="2000"/>
            </a:pPr>
            <a:r>
              <a:t>Innovation and entrepreneurship</a:t>
            </a:r>
          </a:p>
          <a:p>
            <a:pPr>
              <a:spcAft>
                <a:spcPts val="1000"/>
              </a:spcAft>
              <a:defRPr sz="2000"/>
            </a:pPr>
            <a:r>
              <a:t>Skill and professional development</a:t>
            </a:r>
          </a:p>
          <a:p>
            <a:pPr>
              <a:spcAft>
                <a:spcPts val="1000"/>
              </a:spcAft>
              <a:defRPr sz="2000"/>
            </a:pPr>
            <a:r>
              <a:t>Extension and community engagement</a:t>
            </a:r>
          </a:p>
          <a:p>
            <a:pPr>
              <a:spcAft>
                <a:spcPts val="1000"/>
              </a:spcAft>
              <a:defRPr sz="2000"/>
            </a:pPr>
            <a:r>
              <a:t>Internationalization and collaboration</a:t>
            </a:r>
          </a:p>
          <a:p>
            <a:pPr>
              <a:spcAft>
                <a:spcPts val="1000"/>
              </a:spcAft>
              <a:defRPr sz="2000"/>
            </a:pPr>
            <a:r>
              <a:t>Lifelong and continuing education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Constitutional Provisions: Overview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t>The Constitution provides the broad legal and social framework for education in India.</a:t>
            </a:r>
          </a:p>
          <a:p>
            <a:pPr>
              <a:spcAft>
                <a:spcPts val="1000"/>
              </a:spcAft>
              <a:defRPr sz="1900"/>
            </a:pPr>
            <a:r>
              <a:t>Relevant provisions concern equality, non-discrimination, minority educational rights, weaker sections and education.</a:t>
            </a:r>
          </a:p>
          <a:p>
            <a:pPr>
              <a:spcAft>
                <a:spcPts val="1000"/>
              </a:spcAft>
              <a:defRPr sz="1900"/>
            </a:pPr>
            <a:r>
              <a:t>The Seventh Schedule distributes legislative powers between the Union and the States.</a:t>
            </a:r>
          </a:p>
          <a:p>
            <a:pPr>
              <a:spcAft>
                <a:spcPts val="1000"/>
              </a:spcAft>
              <a:defRPr sz="1900"/>
            </a:pPr>
            <a:r>
              <a:t>Union List Entry 66 provides for coordination and determination of standards in higher education and research institutions.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Key Constitutional Provisions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600"/>
            </a:pPr>
            <a:r>
              <a:t>Article 14 – Equality before law and equal protection of laws.</a:t>
            </a:r>
          </a:p>
          <a:p>
            <a:pPr>
              <a:spcAft>
                <a:spcPts val="1000"/>
              </a:spcAft>
              <a:defRPr sz="1600"/>
            </a:pPr>
            <a:r>
              <a:t>Article 15 – Prohibition of discrimination and scope for affirmative measures.</a:t>
            </a:r>
          </a:p>
          <a:p>
            <a:pPr>
              <a:spcAft>
                <a:spcPts val="1000"/>
              </a:spcAft>
              <a:defRPr sz="1600"/>
            </a:pPr>
            <a:r>
              <a:t>Article 21A – Right to free and compulsory education for children aged 6–14 years.</a:t>
            </a:r>
          </a:p>
          <a:p>
            <a:pPr>
              <a:spcAft>
                <a:spcPts val="1000"/>
              </a:spcAft>
              <a:defRPr sz="1600"/>
            </a:pPr>
            <a:r>
              <a:t>Article 29 – Protection of cultural and educational interests.</a:t>
            </a:r>
          </a:p>
          <a:p>
            <a:pPr>
              <a:spcAft>
                <a:spcPts val="1000"/>
              </a:spcAft>
              <a:defRPr sz="1600"/>
            </a:pPr>
            <a:r>
              <a:t>Article 30 – Rights of religious and linguistic minorities to establish and administer educational institutions.</a:t>
            </a:r>
          </a:p>
          <a:p>
            <a:pPr>
              <a:spcAft>
                <a:spcPts val="1000"/>
              </a:spcAft>
              <a:defRPr sz="1600"/>
            </a:pPr>
            <a:r>
              <a:t>Article 41 – State responsibility concerning education, within its economic capacity.</a:t>
            </a:r>
          </a:p>
          <a:p>
            <a:pPr>
              <a:spcAft>
                <a:spcPts val="1000"/>
              </a:spcAft>
              <a:defRPr sz="1600"/>
            </a:pPr>
            <a:r>
              <a:t>Article 46 – Promotion of educational and economic interests of weaker sections, especially SCs and STs.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Key Takeaways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234440"/>
            <a:ext cx="105156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/>
            </a:pPr>
            <a:r>
              <a:t>Higher education is education beyond school, involving advanced learning, professional preparation and research.</a:t>
            </a:r>
          </a:p>
          <a:p>
            <a:pPr>
              <a:spcAft>
                <a:spcPts val="1000"/>
              </a:spcAft>
              <a:defRPr sz="1800"/>
            </a:pPr>
            <a:r>
              <a:t>NEP 2020 promotes multidisciplinary, flexible, inclusive and research-oriented higher education.</a:t>
            </a:r>
          </a:p>
          <a:p>
            <a:pPr>
              <a:spcAft>
                <a:spcPts val="1000"/>
              </a:spcAft>
              <a:defRPr sz="1800"/>
            </a:pPr>
            <a:r>
              <a:t>Its parameters include access, equity, quality, relevance, flexibility, research, employability and lifelong learning.</a:t>
            </a:r>
          </a:p>
          <a:p>
            <a:pPr>
              <a:spcAft>
                <a:spcPts val="1000"/>
              </a:spcAft>
              <a:defRPr sz="1800"/>
            </a:pPr>
            <a:r>
              <a:t>Its dimensions include intellectual, professional, social, ethical, technological, research and global development.</a:t>
            </a:r>
          </a:p>
          <a:p>
            <a:pPr>
              <a:spcAft>
                <a:spcPts val="1000"/>
              </a:spcAft>
              <a:defRPr sz="1800"/>
            </a:pPr>
            <a:r>
              <a:t>The Constitution provides the framework for equality, inclusion, minority rights and standards in higher education.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982627"/>
            <a:ext cx="10515600" cy="1949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dirty="0"/>
              <a:t>Academic Note</a:t>
            </a:r>
          </a:p>
          <a:p>
            <a:pPr>
              <a:spcAft>
                <a:spcPts val="1000"/>
              </a:spcAft>
              <a:defRPr sz="1900"/>
            </a:pPr>
            <a:r>
              <a:rPr dirty="0" smtClean="0"/>
              <a:t>This </a:t>
            </a:r>
            <a:r>
              <a:rPr dirty="0"/>
              <a:t>presentation is based on the study material prepared for students of Rabindranath Thakur </a:t>
            </a:r>
            <a:r>
              <a:rPr dirty="0" err="1"/>
              <a:t>Vishwavidyalaya</a:t>
            </a:r>
            <a:r>
              <a:rPr dirty="0"/>
              <a:t>, SS Campus, </a:t>
            </a:r>
            <a:r>
              <a:rPr dirty="0" err="1"/>
              <a:t>Hojai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900"/>
            </a:pPr>
            <a:r>
              <a:rPr dirty="0"/>
              <a:t>For classroom/academic use.</a:t>
            </a:r>
          </a:p>
          <a:p>
            <a:pPr>
              <a:spcAft>
                <a:spcPts val="1000"/>
              </a:spcAft>
              <a:defRPr sz="1900"/>
            </a:pPr>
            <a:r>
              <a:rPr dirty="0"/>
              <a:t>Commercial use or other use is not permitted without prior permission of the author.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395007"/>
            <a:ext cx="945842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dirty="0" smtClean="0"/>
              <a:t>Dear Students, Feel free to ask questions relating to the Topics</a:t>
            </a:r>
          </a:p>
          <a:p>
            <a:pPr>
              <a:defRPr sz="2800" b="1"/>
            </a:pPr>
            <a:r>
              <a:rPr lang="en-US" dirty="0" smtClean="0"/>
              <a:t>Warm welcome for Open Discussion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/>
            </a:pPr>
            <a:r>
              <a:t>Dr. N I Barbhuyan | Department of Education | RTV, SS Campus, Hojai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982627"/>
            <a:ext cx="10515600" cy="1949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/>
            </a:pPr>
            <a:r>
              <a:rPr lang="en-US" dirty="0"/>
              <a:t>Academic Note</a:t>
            </a:r>
          </a:p>
          <a:p>
            <a:pPr>
              <a:spcAft>
                <a:spcPts val="1000"/>
              </a:spcAft>
              <a:defRPr sz="1900"/>
            </a:pPr>
            <a:r>
              <a:rPr dirty="0" smtClean="0"/>
              <a:t>This </a:t>
            </a:r>
            <a:r>
              <a:rPr dirty="0"/>
              <a:t>presentation is based on the study material prepared for students of Rabindranath Thakur </a:t>
            </a:r>
            <a:r>
              <a:rPr dirty="0" err="1"/>
              <a:t>Vishwavidyalaya</a:t>
            </a:r>
            <a:r>
              <a:rPr dirty="0"/>
              <a:t>, SS Campus, </a:t>
            </a:r>
            <a:r>
              <a:rPr dirty="0" err="1"/>
              <a:t>Hojai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900"/>
            </a:pPr>
            <a:r>
              <a:rPr dirty="0"/>
              <a:t>For classroom/academic use.</a:t>
            </a:r>
          </a:p>
          <a:p>
            <a:pPr>
              <a:spcAft>
                <a:spcPts val="1000"/>
              </a:spcAft>
              <a:defRPr sz="1900"/>
            </a:pPr>
            <a:r>
              <a:rPr dirty="0"/>
              <a:t>Commercial use or other use is not permitted without prior permission of the author.</a:t>
            </a:r>
          </a:p>
        </p:txBody>
      </p:sp>
      <p:sp>
        <p:nvSpPr>
          <p:cNvPr id="5" name="Rectangle 4"/>
          <p:cNvSpPr/>
          <p:nvPr/>
        </p:nvSpPr>
        <p:spPr>
          <a:xfrm>
            <a:off x="1105063" y="1552598"/>
            <a:ext cx="946297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 sz="2800" b="1"/>
            </a:pPr>
            <a:r>
              <a:rPr lang="en-US" sz="6000" dirty="0" smtClean="0"/>
              <a:t>THANK YOU DEAR STUDENTS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4568105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</TotalTime>
  <Words>1484</Words>
  <Application>Microsoft Office PowerPoint</Application>
  <PresentationFormat>Widescreen</PresentationFormat>
  <Paragraphs>154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Liberation Serif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dell</dc:creator>
  <cp:keywords/>
  <dc:description>generated using python-pptx</dc:description>
  <cp:lastModifiedBy>Microsoft account</cp:lastModifiedBy>
  <cp:revision>4</cp:revision>
  <dcterms:created xsi:type="dcterms:W3CDTF">2013-01-27T09:14:16Z</dcterms:created>
  <dcterms:modified xsi:type="dcterms:W3CDTF">2026-10-02T11:51:31Z</dcterms:modified>
  <cp:category/>
</cp:coreProperties>
</file>