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jpg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Punched Tape 16">
            <a:extLst>
              <a:ext uri="{FF2B5EF4-FFF2-40B4-BE49-F238E27FC236}">
                <a16:creationId xmlns:a16="http://schemas.microsoft.com/office/drawing/2014/main" id="{8F697D6C-7F87-2368-F069-BC446B4CD0CF}"/>
              </a:ext>
            </a:extLst>
          </p:cNvPr>
          <p:cNvSpPr/>
          <p:nvPr/>
        </p:nvSpPr>
        <p:spPr>
          <a:xfrm>
            <a:off x="300878" y="228600"/>
            <a:ext cx="6520850" cy="2523761"/>
          </a:xfrm>
          <a:prstGeom prst="flowChartPunchedTap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040733-1504-A6A5-3913-FF45A1A93515}"/>
              </a:ext>
            </a:extLst>
          </p:cNvPr>
          <p:cNvSpPr/>
          <p:nvPr/>
        </p:nvSpPr>
        <p:spPr>
          <a:xfrm>
            <a:off x="10587431" y="4758094"/>
            <a:ext cx="1623227" cy="1686646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212080"/>
            <a:ext cx="914400" cy="9144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5852160"/>
            <a:ext cx="502920" cy="50292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25320" y="910331"/>
            <a:ext cx="6817932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sz="4000" dirty="0">
                <a:solidFill>
                  <a:schemeClr val="tx2">
                    <a:lumMod val="50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Understanding Internet</a:t>
            </a:r>
            <a:br>
              <a:rPr sz="4000" dirty="0">
                <a:solidFill>
                  <a:schemeClr val="tx2">
                    <a:lumMod val="50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</a:br>
            <a:r>
              <a:rPr sz="4000" dirty="0">
                <a:solidFill>
                  <a:schemeClr val="tx2">
                    <a:lumMod val="50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as a Source of E-</a:t>
            </a:r>
            <a:r>
              <a:rPr sz="4000" dirty="0" err="1">
                <a:solidFill>
                  <a:schemeClr val="tx2">
                    <a:lumMod val="50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Learnin</a:t>
            </a:r>
            <a:r>
              <a:rPr lang="en-GB" sz="4000" dirty="0">
                <a:solidFill>
                  <a:schemeClr val="tx2">
                    <a:lumMod val="50000"/>
                  </a:schemeClr>
                </a:solidFill>
                <a:latin typeface="Papyrus" panose="03070502060502030205" pitchFamily="66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" y="3794759"/>
            <a:ext cx="4529178" cy="2750931"/>
          </a:xfrm>
          <a:prstGeom prst="roundRect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PREPARED BY: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•PRASANJIT SINGHA 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•LOXMON BEY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•BEGUM SUMAIYA AKHTAR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•NEELAKSHI PAUL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•SAMIA MEHJABIN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•MEGHA Das</a:t>
            </a:r>
          </a:p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GB" sz="2000" dirty="0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•Priyanka </a:t>
            </a:r>
            <a:r>
              <a:rPr lang="en-GB" sz="2000" dirty="0" err="1">
                <a:solidFill>
                  <a:srgbClr val="002060"/>
                </a:solidFill>
                <a:latin typeface="The Serif Hand Light" panose="03070302030502020204" pitchFamily="66" charset="0"/>
                <a:cs typeface="Dreaming Outloud Script Pro" panose="03050502040304050704" pitchFamily="66" charset="0"/>
              </a:rPr>
              <a:t>shIll</a:t>
            </a:r>
            <a:endParaRPr lang="en-GB" sz="2000" dirty="0">
              <a:solidFill>
                <a:srgbClr val="002060"/>
              </a:solidFill>
              <a:latin typeface="The Serif Hand Light" panose="03070302030502020204" pitchFamily="66" charset="0"/>
              <a:cs typeface="Dreaming Outloud Script Pro" panose="03050502040304050704" pitchFamily="66" charset="0"/>
            </a:endParaRPr>
          </a:p>
        </p:txBody>
      </p:sp>
      <p:pic>
        <p:nvPicPr>
          <p:cNvPr id="8" name="Picture 7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914400"/>
            <a:ext cx="3840480" cy="5074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6875" y="6361559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C2D6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1</a:t>
            </a:r>
          </a:p>
        </p:txBody>
      </p:sp>
      <p:sp>
        <p:nvSpPr>
          <p:cNvPr id="10" name="Oval 9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228492" y="699516"/>
            <a:ext cx="4834214" cy="54589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818120" y="5715000"/>
            <a:ext cx="3429000" cy="384048"/>
          </a:xfrm>
          <a:prstGeom prst="roundRect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DIGITAL LEARNING • CONNECT • EXPLORE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3293721-B4D0-C84D-E43C-6FBBDF42C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746" y="411480"/>
            <a:ext cx="4788106" cy="55321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2340"/>
                </a:solidFill>
                <a:latin typeface="Aptos Display"/>
              </a:defRPr>
            </a:pPr>
            <a:r>
              <a:rPr dirty="0">
                <a:latin typeface="Aptos"/>
              </a:rPr>
              <a:t>What is E-Learning?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Learning through digital devices, platforms and online resources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65836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5943600" cy="365760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E-learning means learning through electronic devices and digital platforms.</a:t>
            </a:r>
          </a:p>
          <a:p>
            <a:pPr>
              <a:spcAft>
                <a:spcPts val="1300"/>
              </a:spcAft>
              <a:defRPr sz="20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It gives learners access to lessons, videos, courses and study materials online.</a:t>
            </a:r>
          </a:p>
          <a:p>
            <a:pPr>
              <a:spcAft>
                <a:spcPts val="1300"/>
              </a:spcAft>
              <a:defRPr sz="20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Learning can happen anytime and from almost anywhere.</a:t>
            </a:r>
          </a:p>
          <a:p>
            <a:pPr>
              <a:spcAft>
                <a:spcPts val="1300"/>
              </a:spcAft>
              <a:defRPr sz="20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The internet is one of the most important sources of e-learning.</a:t>
            </a:r>
          </a:p>
        </p:txBody>
      </p:sp>
      <p:pic>
        <p:nvPicPr>
          <p:cNvPr id="7" name="Picture 6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600200"/>
            <a:ext cx="3840480" cy="43891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ounded Rectangle 7"/>
          <p:cNvSpPr/>
          <p:nvPr/>
        </p:nvSpPr>
        <p:spPr>
          <a:xfrm>
            <a:off x="7818120" y="5623560"/>
            <a:ext cx="3474720" cy="457200"/>
          </a:xfrm>
          <a:prstGeom prst="round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DIGITAL • FLEXIBLE • ACCESSIBLE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2</a:t>
            </a:r>
          </a:p>
        </p:txBody>
      </p:sp>
      <p:sp>
        <p:nvSpPr>
          <p:cNvPr id="10" name="Oval 9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00A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212080"/>
            <a:ext cx="914400" cy="9144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5852160"/>
            <a:ext cx="502920" cy="50292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>
                <a:latin typeface="Aptos"/>
              </a:rPr>
              <a:t>Internet as a Source of E-Learning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ECDE0"/>
                </a:solidFill>
                <a:latin typeface="Aptos"/>
              </a:defRPr>
            </a:pPr>
            <a:r>
              <a:rPr>
                <a:latin typeface="Aptos"/>
              </a:rPr>
              <a:t>One connection can open thousands of learning opportunities.</a:t>
            </a:r>
          </a:p>
        </p:txBody>
      </p:sp>
      <p:pic>
        <p:nvPicPr>
          <p:cNvPr id="7" name="Picture 6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00200"/>
            <a:ext cx="4800600" cy="42519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ounded Rectangle 7"/>
          <p:cNvSpPr/>
          <p:nvPr/>
        </p:nvSpPr>
        <p:spPr>
          <a:xfrm>
            <a:off x="5806440" y="1600200"/>
            <a:ext cx="5715000" cy="4251960"/>
          </a:xfrm>
          <a:prstGeom prst="roundRect">
            <a:avLst/>
          </a:prstGeom>
          <a:solidFill>
            <a:srgbClr val="122340"/>
          </a:solidFill>
          <a:ln>
            <a:solidFill>
              <a:srgbClr val="3C52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72200" y="1965960"/>
            <a:ext cx="4983480" cy="356616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Connects learners with educational information.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Provides digital books, articles, lectures and tutorials.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Supports both self-learning and teacher-guided learning.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Helps teachers and students communicate and collaborate.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5257800"/>
            <a:ext cx="4663440" cy="457200"/>
          </a:xfrm>
          <a:prstGeom prst="roundRect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INFORMATION + COMMUNICATION + LEARNING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C2D6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3</a:t>
            </a:r>
          </a:p>
        </p:txBody>
      </p:sp>
      <p:sp>
        <p:nvSpPr>
          <p:cNvPr id="12" name="Oval 11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714E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2340"/>
                </a:solidFill>
                <a:latin typeface="Aptos Display"/>
              </a:defRPr>
            </a:pPr>
            <a:r>
              <a:rPr>
                <a:latin typeface="Aptos"/>
              </a:rPr>
              <a:t>Major Online Learning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Different formats make learning more engaging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7899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4400" y="1618488"/>
            <a:ext cx="475488" cy="475488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618488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Educational websites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1627631"/>
            <a:ext cx="6309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7487"/>
                </a:solidFill>
              </a:defRPr>
            </a:pPr>
            <a:r>
              <a:rPr>
                <a:latin typeface="Aptos"/>
              </a:rPr>
              <a:t>Articles, notes and reference materials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107899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14400" y="2532888"/>
            <a:ext cx="475488" cy="475488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2532888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Online courses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542032"/>
            <a:ext cx="6309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7487"/>
                </a:solidFill>
              </a:defRPr>
            </a:pPr>
            <a:r>
              <a:rPr>
                <a:latin typeface="Aptos"/>
              </a:rPr>
              <a:t>Structured lessons and certifications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337560"/>
            <a:ext cx="107899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4400" y="3447288"/>
            <a:ext cx="475488" cy="475488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3447288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Videos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3456432"/>
            <a:ext cx="6309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7487"/>
                </a:solidFill>
              </a:defRPr>
            </a:pPr>
            <a:r>
              <a:rPr>
                <a:latin typeface="Aptos"/>
              </a:rPr>
              <a:t>Lectures, demonstrations and tutorials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251960"/>
            <a:ext cx="107899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14400" y="4361688"/>
            <a:ext cx="475488" cy="475488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4361688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E-books &amp; journals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0560" y="4370832"/>
            <a:ext cx="6309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7487"/>
                </a:solidFill>
              </a:defRPr>
            </a:pPr>
            <a:r>
              <a:rPr>
                <a:latin typeface="Aptos"/>
              </a:rPr>
              <a:t>Digital reading and research resources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5166360"/>
            <a:ext cx="107899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14400" y="5276088"/>
            <a:ext cx="475488" cy="475488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5276088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Quizzes &amp; forums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0560" y="5285232"/>
            <a:ext cx="6309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67487"/>
                </a:solidFill>
              </a:defRPr>
            </a:pPr>
            <a:r>
              <a:rPr>
                <a:latin typeface="Aptos"/>
              </a:rPr>
              <a:t>Practice, feedback and discussion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4</a:t>
            </a:r>
          </a:p>
        </p:txBody>
      </p:sp>
      <p:sp>
        <p:nvSpPr>
          <p:cNvPr id="26" name="Oval 25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EB5B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607808" y="5138928"/>
            <a:ext cx="1115568" cy="841248"/>
          </a:xfrm>
          <a:prstGeom prst="roundRect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hero_elear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5074920"/>
            <a:ext cx="1115568" cy="841248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8906256" y="5138928"/>
            <a:ext cx="1115568" cy="841248"/>
          </a:xfrm>
          <a:prstGeom prst="roundRect">
            <a:avLst/>
          </a:prstGeom>
          <a:solidFill>
            <a:srgbClr val="00A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network_elearn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248" y="5074920"/>
            <a:ext cx="1115568" cy="841248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10204704" y="5138928"/>
            <a:ext cx="1115568" cy="841248"/>
          </a:xfrm>
          <a:prstGeom prst="roundRect">
            <a:avLst/>
          </a:prstGeom>
          <a:solidFill>
            <a:srgbClr val="F2B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students_elearn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696" y="5074920"/>
            <a:ext cx="1115568" cy="8412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212080"/>
            <a:ext cx="914400" cy="9144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5852160"/>
            <a:ext cx="502920" cy="50292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>
                <a:latin typeface="Aptos"/>
              </a:rPr>
              <a:t>Role of Internet in 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ECDE0"/>
                </a:solidFill>
                <a:latin typeface="Aptos"/>
              </a:defRPr>
            </a:pPr>
            <a:r>
              <a:rPr>
                <a:latin typeface="Aptos"/>
              </a:rPr>
              <a:t>How internet-based learning supports students and teachers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45920"/>
            <a:ext cx="3246120" cy="1600200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87552" y="1810512"/>
            <a:ext cx="457200" cy="4572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395728"/>
            <a:ext cx="24864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Quick access to updated</a:t>
            </a:r>
            <a:endParaRPr lang="en-GB" dirty="0">
              <a:latin typeface="Aptos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645920"/>
            <a:ext cx="3246120" cy="1600200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645152" y="1810512"/>
            <a:ext cx="457200" cy="4572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395728"/>
            <a:ext cx="242406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Online classes &amp; virtual </a:t>
            </a:r>
            <a:endParaRPr lang="en-GB" dirty="0">
              <a:latin typeface="Aptos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classrooms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246120" cy="1600200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302752" y="1810512"/>
            <a:ext cx="457200" cy="4572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395728"/>
            <a:ext cx="285469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Independent and self-paced </a:t>
            </a:r>
            <a:endParaRPr lang="en-GB" dirty="0">
              <a:latin typeface="Aptos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learning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611880"/>
            <a:ext cx="3246120" cy="1600200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7552" y="3776472"/>
            <a:ext cx="457200" cy="4572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4361688"/>
            <a:ext cx="212609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Communication and </a:t>
            </a:r>
            <a:endParaRPr lang="en-GB" dirty="0">
              <a:latin typeface="Aptos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latin typeface="Aptos"/>
              </a:rPr>
              <a:t>collaboration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3611880"/>
            <a:ext cx="3246120" cy="1600200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645152" y="3776472"/>
            <a:ext cx="457200" cy="4572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4361688"/>
            <a:ext cx="28346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Learning beyond the classroom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C2D6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5</a:t>
            </a:r>
          </a:p>
        </p:txBody>
      </p:sp>
      <p:sp>
        <p:nvSpPr>
          <p:cNvPr id="23" name="Oval 22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F2B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2340"/>
                </a:solidFill>
                <a:latin typeface="Aptos Display"/>
              </a:defRPr>
            </a:pPr>
            <a:r>
              <a:rPr>
                <a:latin typeface="Aptos"/>
              </a:rPr>
              <a:t>Advantages of Internet-Based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Why students find online learning useful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855003" y="1079646"/>
            <a:ext cx="5190303" cy="46987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77240" y="1554480"/>
            <a:ext cx="6217920" cy="448056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Flexible — learn at a convenient time</a:t>
            </a:r>
          </a:p>
          <a:p>
            <a:pPr>
              <a:spcAft>
                <a:spcPts val="1300"/>
              </a:spcAft>
              <a:defRPr sz="19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Accessible — resources from many locations</a:t>
            </a:r>
          </a:p>
          <a:p>
            <a:pPr>
              <a:spcAft>
                <a:spcPts val="1300"/>
              </a:spcAft>
              <a:defRPr sz="19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Affordable — many resources are free or low-cost</a:t>
            </a:r>
          </a:p>
          <a:p>
            <a:pPr>
              <a:spcAft>
                <a:spcPts val="1300"/>
              </a:spcAft>
              <a:defRPr sz="19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Interactive — videos, quizzes and multimedia</a:t>
            </a:r>
          </a:p>
          <a:p>
            <a:pPr>
              <a:spcAft>
                <a:spcPts val="1300"/>
              </a:spcAft>
              <a:defRPr sz="19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Wide range — subjects beyond the regular syllabus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5577840"/>
            <a:ext cx="5029200" cy="457200"/>
          </a:xfrm>
          <a:prstGeom prst="round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FLEXIBLE • ACCESSIBLE • INTERACTIVE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6</a:t>
            </a:r>
          </a:p>
        </p:txBody>
      </p:sp>
      <p:sp>
        <p:nvSpPr>
          <p:cNvPr id="9" name="Oval 8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2340"/>
                </a:solidFill>
                <a:latin typeface="Aptos Display"/>
              </a:defRPr>
            </a:pPr>
            <a:r>
              <a:rPr dirty="0">
                <a:latin typeface="Aptos"/>
              </a:rPr>
              <a:t>Online Classes &amp; Virtual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Internet tools bring the classroom to the learner</a:t>
            </a:r>
          </a:p>
        </p:txBody>
      </p:sp>
      <p:pic>
        <p:nvPicPr>
          <p:cNvPr id="5" name="Picture 4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08760"/>
            <a:ext cx="4800600" cy="4480560"/>
          </a:xfrm>
          <a:prstGeom prst="rect">
            <a:avLst/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5806440" y="1508760"/>
            <a:ext cx="56235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72200" y="1874519"/>
            <a:ext cx="4846320" cy="361188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Live classes can be conducted through video-conferencing tools.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Recorded lessons allow students to revise difficult topics.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Teachers can share notes, assignments and announcements.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Students can participate through chats and online activities.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5303520"/>
            <a:ext cx="4480560" cy="457200"/>
          </a:xfrm>
          <a:prstGeom prst="roundRect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LIVE + RECORDED + INTERACTIVE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8</a:t>
            </a:r>
          </a:p>
        </p:txBody>
      </p:sp>
      <p:sp>
        <p:nvSpPr>
          <p:cNvPr id="10" name="Oval 9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714E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212080"/>
            <a:ext cx="914400" cy="9144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5852160"/>
            <a:ext cx="502920" cy="50292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>
                <a:latin typeface="Aptos"/>
              </a:rPr>
              <a:t>Disadvantages &amp; 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ECDE0"/>
                </a:solidFill>
                <a:latin typeface="Aptos"/>
              </a:defRPr>
            </a:pPr>
            <a:r>
              <a:rPr>
                <a:latin typeface="Aptos"/>
              </a:rPr>
              <a:t>Digital learning also requires responsible and balanced use.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554480"/>
            <a:ext cx="10332720" cy="603504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51560" y="1645920"/>
            <a:ext cx="777240" cy="393192"/>
          </a:xfrm>
          <a:prstGeom prst="roundRect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1664207"/>
            <a:ext cx="8686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Unstable internet can interrupt classes.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2377440"/>
            <a:ext cx="10332720" cy="603504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051560" y="2468880"/>
            <a:ext cx="777240" cy="393192"/>
          </a:xfrm>
          <a:prstGeom prst="roundRect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7400" y="2487168"/>
            <a:ext cx="8686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Screen time can cause tiredness or distraction.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200400"/>
            <a:ext cx="10332720" cy="603504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51560" y="3291840"/>
            <a:ext cx="777240" cy="393192"/>
          </a:xfrm>
          <a:prstGeom prst="roundRect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3310128"/>
            <a:ext cx="8686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Not every student has equal device/internet access.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4023360"/>
            <a:ext cx="10332720" cy="603504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51560" y="4114800"/>
            <a:ext cx="777240" cy="393192"/>
          </a:xfrm>
          <a:prstGeom prst="roundRect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4133088"/>
            <a:ext cx="8686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Online information may be inaccurate or misleading.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8680" y="4846320"/>
            <a:ext cx="10332720" cy="603504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51560" y="4937759"/>
            <a:ext cx="777240" cy="393192"/>
          </a:xfrm>
          <a:prstGeom prst="roundRect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22340"/>
                </a:solidFill>
              </a:defRPr>
            </a:pPr>
            <a:r>
              <a:rPr>
                <a:latin typeface="Aptos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4956048"/>
            <a:ext cx="8686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Students need self-discipline and time management.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C2D6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7</a:t>
            </a:r>
          </a:p>
        </p:txBody>
      </p:sp>
      <p:sp>
        <p:nvSpPr>
          <p:cNvPr id="23" name="Oval 22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00A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212080"/>
            <a:ext cx="914400" cy="9144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5852160"/>
            <a:ext cx="502920" cy="50292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>
                <a:latin typeface="Aptos"/>
              </a:rPr>
              <a:t>Educational Websites &amp; Platforms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ECDE0"/>
                </a:solidFill>
                <a:latin typeface="Aptos"/>
              </a:defRPr>
            </a:pPr>
            <a:r>
              <a:rPr>
                <a:latin typeface="Aptos"/>
              </a:rPr>
              <a:t>Examples of resources students can explore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508760"/>
            <a:ext cx="10561320" cy="667512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05840" y="1600200"/>
            <a:ext cx="2148840" cy="457200"/>
          </a:xfrm>
          <a:prstGeom prst="round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SWAYAM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0" y="1664207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Government of India online courses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377439"/>
            <a:ext cx="10561320" cy="667512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005840" y="2468879"/>
            <a:ext cx="2148840" cy="457200"/>
          </a:xfrm>
          <a:prstGeom prst="roundRect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YouTube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2532887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Educational lectures and tutorials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246120"/>
            <a:ext cx="10561320" cy="667512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05840" y="3337560"/>
            <a:ext cx="2148840" cy="457200"/>
          </a:xfrm>
          <a:prstGeom prst="round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Google Classroom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3401568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Assignments and class resources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4114800"/>
            <a:ext cx="10561320" cy="667512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05840" y="4206240"/>
            <a:ext cx="2148840" cy="457200"/>
          </a:xfrm>
          <a:prstGeom prst="roundRect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Khan Academy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0" y="4270248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Lessons and practice exercises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983479"/>
            <a:ext cx="10561320" cy="667512"/>
          </a:xfrm>
          <a:prstGeom prst="roundRect">
            <a:avLst/>
          </a:prstGeom>
          <a:solidFill>
            <a:srgbClr val="122340"/>
          </a:solidFill>
          <a:ln>
            <a:solidFill>
              <a:srgbClr val="374D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05840" y="5074919"/>
            <a:ext cx="2148840" cy="457200"/>
          </a:xfrm>
          <a:prstGeom prst="round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Digital libraries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74720" y="5138927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>
                <a:latin typeface="Aptos"/>
              </a:rPr>
              <a:t>E-books, journals and references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C2D6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9</a:t>
            </a:r>
          </a:p>
        </p:txBody>
      </p:sp>
      <p:sp>
        <p:nvSpPr>
          <p:cNvPr id="23" name="Oval 22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EB5B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77240" y="5577840"/>
            <a:ext cx="2423160" cy="384048"/>
          </a:xfrm>
          <a:prstGeom prst="roundRect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SWAYAM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20440" y="5577840"/>
            <a:ext cx="2423160" cy="384048"/>
          </a:xfrm>
          <a:prstGeom prst="roundRect">
            <a:avLst/>
          </a:prstGeom>
          <a:solidFill>
            <a:srgbClr val="00A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DIKSHA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5577840"/>
            <a:ext cx="2423160" cy="384048"/>
          </a:xfrm>
          <a:prstGeom prst="roundRect">
            <a:avLst/>
          </a:prstGeom>
          <a:solidFill>
            <a:srgbClr val="EB5B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YOUTUBE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06840" y="5577840"/>
            <a:ext cx="2423160" cy="384048"/>
          </a:xfrm>
          <a:prstGeom prst="roundRect">
            <a:avLst/>
          </a:prstGeom>
          <a:solidFill>
            <a:srgbClr val="714E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DIGITAL LIBRARIES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2340"/>
                </a:solidFill>
                <a:latin typeface="Aptos Display"/>
              </a:defRPr>
            </a:pPr>
            <a:r>
              <a:rPr>
                <a:latin typeface="Aptos"/>
              </a:rPr>
              <a:t>Role of Students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Effective e-learning is a shared responsibility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5166360" cy="4343400"/>
          </a:xfrm>
          <a:prstGeom prst="roundRect">
            <a:avLst/>
          </a:prstGeom>
          <a:solidFill>
            <a:srgbClr val="E5F2FB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63640" y="1600200"/>
            <a:ext cx="516636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920240"/>
            <a:ext cx="4389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370BE"/>
                </a:solidFill>
              </a:defRPr>
            </a:pPr>
            <a:r>
              <a:rPr>
                <a:latin typeface="Aptos"/>
              </a:rPr>
              <a:t>STUDENTS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560320"/>
            <a:ext cx="4343400" cy="292608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Search and evaluate information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Participate actively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Submit tasks on time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Use online resources responsibly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1920240"/>
            <a:ext cx="4389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AB8DA"/>
                </a:solidFill>
              </a:defRPr>
            </a:pPr>
            <a:r>
              <a:rPr>
                <a:latin typeface="Aptos"/>
              </a:rPr>
              <a:t>TEACHERS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560320"/>
            <a:ext cx="4343400" cy="292608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Provide reliable resources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Guide online learning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Make lessons interactive</a:t>
            </a:r>
          </a:p>
          <a:p>
            <a:pPr>
              <a:spcAft>
                <a:spcPts val="1300"/>
              </a:spcAft>
              <a:defRPr sz="18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Support communication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10</a:t>
            </a:r>
          </a:p>
        </p:txBody>
      </p:sp>
      <p:sp>
        <p:nvSpPr>
          <p:cNvPr id="12" name="Oval 11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F2B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212080"/>
            <a:ext cx="914400" cy="914400"/>
          </a:xfrm>
          <a:prstGeom prst="ellipse">
            <a:avLst/>
          </a:prstGeom>
          <a:solidFill>
            <a:srgbClr val="4AB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5852160"/>
            <a:ext cx="502920" cy="502920"/>
          </a:xfrm>
          <a:prstGeom prst="ellipse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>
                <a:latin typeface="Aptos"/>
              </a:rPr>
              <a:t>Future of Internet-Based Learning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ECDE0"/>
                </a:solidFill>
                <a:latin typeface="Aptos"/>
              </a:defRPr>
            </a:pPr>
            <a:r>
              <a:rPr>
                <a:latin typeface="Aptos"/>
              </a:rPr>
              <a:t>Technology will continue to reshape education.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4960" y="1645920"/>
            <a:ext cx="5669280" cy="420624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AI-supported personalized learning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Virtual &amp; augmented reality experiences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More open online courses and resources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Blended learning: classroom + digital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• Growing importance of digital skills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5440680"/>
            <a:ext cx="3200400" cy="457200"/>
          </a:xfrm>
          <a:prstGeom prst="roundRect">
            <a:avLst/>
          </a:prstGeom>
          <a:solidFill>
            <a:srgbClr val="F2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THE FUTURE IS DIGITAL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C2D6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11</a:t>
            </a:r>
          </a:p>
        </p:txBody>
      </p:sp>
      <p:sp>
        <p:nvSpPr>
          <p:cNvPr id="11" name="Oval 10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6016" y="1531620"/>
            <a:ext cx="4571527" cy="40233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Rounded Rectangle 13"/>
          <p:cNvSpPr/>
          <p:nvPr/>
        </p:nvSpPr>
        <p:spPr>
          <a:xfrm>
            <a:off x="1051560" y="5715000"/>
            <a:ext cx="3520440" cy="384048"/>
          </a:xfrm>
          <a:prstGeom prst="roundRect">
            <a:avLst/>
          </a:prstGeom>
          <a:solidFill>
            <a:srgbClr val="F2B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THE FUTURE IS DIGITAL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2340"/>
                </a:solidFill>
                <a:latin typeface="Aptos Display"/>
              </a:defRPr>
            </a:pPr>
            <a:r>
              <a:rPr>
                <a:latin typeface="Aptos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97280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Key message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00200"/>
            <a:ext cx="106527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9875520" cy="3291840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>
              <a:spcAft>
                <a:spcPts val="1300"/>
              </a:spcAft>
              <a:defRPr sz="21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The internet has transformed the way people learn and share knowledge.</a:t>
            </a:r>
          </a:p>
          <a:p>
            <a:pPr>
              <a:spcAft>
                <a:spcPts val="1300"/>
              </a:spcAft>
              <a:defRPr sz="21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It provides flexible, accessible and diverse educational opportunities.</a:t>
            </a:r>
          </a:p>
          <a:p>
            <a:pPr>
              <a:spcAft>
                <a:spcPts val="1300"/>
              </a:spcAft>
              <a:defRPr sz="21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Learners should use online information carefully and responsibly.</a:t>
            </a:r>
          </a:p>
          <a:p>
            <a:pPr>
              <a:spcAft>
                <a:spcPts val="1300"/>
              </a:spcAft>
              <a:defRPr sz="2100">
                <a:solidFill>
                  <a:srgbClr val="26303E"/>
                </a:solidFill>
                <a:latin typeface="Aptos"/>
              </a:defRPr>
            </a:pPr>
            <a:r>
              <a:rPr>
                <a:latin typeface="Aptos"/>
              </a:rPr>
              <a:t>• When used effectively, the internet can make education more inclusive and engaging.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80360" y="5212080"/>
            <a:ext cx="6400800" cy="457200"/>
          </a:xfrm>
          <a:prstGeom prst="roundRect">
            <a:avLst/>
          </a:prstGeom>
          <a:solidFill>
            <a:srgbClr val="23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>
                <a:latin typeface="Aptos"/>
              </a:rPr>
              <a:t>SMART USE OF THE INTERNET = BETTER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487"/>
                </a:solidFill>
                <a:latin typeface="Aptos"/>
              </a:defRPr>
            </a:pPr>
            <a:r>
              <a:rPr>
                <a:latin typeface="Aptos"/>
              </a:rPr>
              <a:t>Rabindranath Thakur Vishwavidyalaya  •  3rd Semester   |   12</a:t>
            </a:r>
          </a:p>
        </p:txBody>
      </p:sp>
      <p:sp>
        <p:nvSpPr>
          <p:cNvPr id="9" name="Oval 8"/>
          <p:cNvSpPr/>
          <p:nvPr/>
        </p:nvSpPr>
        <p:spPr>
          <a:xfrm>
            <a:off x="11292840" y="228600"/>
            <a:ext cx="347472" cy="347472"/>
          </a:xfrm>
          <a:prstGeom prst="ellipse">
            <a:avLst/>
          </a:prstGeom>
          <a:solidFill>
            <a:srgbClr val="00A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743200" y="5257800"/>
            <a:ext cx="6720840" cy="384048"/>
          </a:xfrm>
          <a:prstGeom prst="roundRect">
            <a:avLst/>
          </a:prstGeom>
          <a:solidFill>
            <a:srgbClr val="227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 Display"/>
              </a:defRPr>
            </a:pPr>
            <a:r>
              <a:t>SMART USE OF THE INTERNET = BETTER LEARNING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CE4AC8-2354-3220-C384-3D34759C8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prasanjitsingha29@gmail.com</cp:lastModifiedBy>
  <cp:revision>10</cp:revision>
  <dcterms:created xsi:type="dcterms:W3CDTF">2013-01-27T09:14:16Z</dcterms:created>
  <dcterms:modified xsi:type="dcterms:W3CDTF">2026-09-09T06:37:33Z</dcterms:modified>
  <cp:category/>
</cp:coreProperties>
</file>