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presProps" Target="presProp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2" Type="http://schemas.openxmlformats.org/officeDocument/2006/relationships/slide" Target="slides/slide1.xml" /><Relationship Id="rId16" Type="http://schemas.openxmlformats.org/officeDocument/2006/relationships/tableStyles" Target="tableStyle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theme" Target="theme/theme1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7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 /><Relationship Id="rId1" Type="http://schemas.openxmlformats.org/officeDocument/2006/relationships/slideLayout" Target="../slideLayouts/slideLayout7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 /><Relationship Id="rId1" Type="http://schemas.openxmlformats.org/officeDocument/2006/relationships/slideLayout" Target="../slideLayouts/slideLayout7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 /><Relationship Id="rId1" Type="http://schemas.openxmlformats.org/officeDocument/2006/relationships/slideLayout" Target="../slideLayouts/slideLayout7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 /><Relationship Id="rId1" Type="http://schemas.openxmlformats.org/officeDocument/2006/relationships/slideLayout" Target="../slideLayouts/slideLayout7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 /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2D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E166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960120"/>
            <a:ext cx="6583680" cy="1554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400" b="1">
                <a:solidFill>
                  <a:srgbClr val="FFFFFF"/>
                </a:solidFill>
                <a:latin typeface="Aptos"/>
              </a:rPr>
              <a:t>GENDER ISSUES IN
SCHOOL EDUCATION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2697480"/>
            <a:ext cx="45720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1">
                <a:solidFill>
                  <a:srgbClr val="80DAD6"/>
                </a:solidFill>
                <a:latin typeface="Aptos"/>
              </a:rPr>
              <a:t>STAGNATION AND DROPOUT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3429000"/>
            <a:ext cx="1234440" cy="384048"/>
          </a:xfrm>
          <a:prstGeom prst="roundRect">
            <a:avLst/>
          </a:prstGeom>
          <a:solidFill>
            <a:srgbClr val="E166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85800" y="3429000"/>
            <a:ext cx="123444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Aptos"/>
              </a:rPr>
              <a:t>DSC – 302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057400" y="3410712"/>
            <a:ext cx="274320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Aptos"/>
              </a:rPr>
              <a:t>GENDER AND EDUCATION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4197206"/>
            <a:ext cx="5303520" cy="2923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dirty="0">
                <a:solidFill>
                  <a:srgbClr val="DCE6EB"/>
                </a:solidFill>
                <a:latin typeface="Aptos"/>
              </a:rPr>
              <a:t>RABINDRANATH </a:t>
            </a:r>
            <a:r>
              <a:rPr lang="en-IN" sz="1300" dirty="0">
                <a:solidFill>
                  <a:srgbClr val="DCE6EB"/>
                </a:solidFill>
                <a:latin typeface="Aptos"/>
              </a:rPr>
              <a:t>THAKURVISHWAVIDYALAYA</a:t>
            </a:r>
            <a:r>
              <a:rPr sz="1300" b="0" dirty="0">
                <a:solidFill>
                  <a:srgbClr val="DCE6EB"/>
                </a:solidFill>
                <a:latin typeface="Aptos"/>
              </a:rPr>
              <a:t>, HOJAI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4754880"/>
            <a:ext cx="5029200" cy="8229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>
                <a:solidFill>
                  <a:srgbClr val="FFFFFF"/>
                </a:solidFill>
                <a:latin typeface="Aptos"/>
              </a:rPr>
              <a:t>PRESENTED BY GROUP 7
RUSHMI SHARMA (441) &amp; BIKI SINGHA (440)</a:t>
            </a:r>
          </a:p>
        </p:txBody>
      </p:sp>
      <p:pic>
        <p:nvPicPr>
          <p:cNvPr id="10" name="Picture 9" descr="s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2360" y="960120"/>
            <a:ext cx="4160520" cy="507492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B84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704088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600" b="1">
                <a:solidFill>
                  <a:srgbClr val="182D42"/>
                </a:solidFill>
                <a:latin typeface="Aptos"/>
              </a:rPr>
              <a:t>INTRODUCTION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1005840"/>
            <a:ext cx="73152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2B8489"/>
                </a:solidFill>
                <a:latin typeface="Aptos"/>
              </a:rPr>
              <a:t>Education should create equal opportunities for every child.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508760"/>
            <a:ext cx="57607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000" b="1">
                <a:solidFill>
                  <a:srgbClr val="182D42"/>
                </a:solidFill>
                <a:latin typeface="Aptos"/>
              </a:rPr>
              <a:t>Education is important for the development of every child.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148840"/>
            <a:ext cx="5577840" cy="8229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0">
                <a:solidFill>
                  <a:srgbClr val="24303A"/>
                </a:solidFill>
                <a:latin typeface="Aptos"/>
              </a:rPr>
              <a:t>Boys and girls should receive equal opportunities to learn, participate and complete their education.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3246120"/>
            <a:ext cx="5577840" cy="1234440"/>
          </a:xfrm>
          <a:prstGeom prst="roundRect">
            <a:avLst/>
          </a:prstGeom>
          <a:solidFill>
            <a:srgbClr val="EA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60120" y="3456432"/>
            <a:ext cx="109728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1">
                <a:solidFill>
                  <a:srgbClr val="E1664B"/>
                </a:solidFill>
                <a:latin typeface="Aptos"/>
              </a:rPr>
              <a:t>EXAMPLE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3749039"/>
            <a:ext cx="498348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>
                <a:solidFill>
                  <a:srgbClr val="24303A"/>
                </a:solidFill>
                <a:latin typeface="Aptos"/>
              </a:rPr>
              <a:t>“If a family sends the son to school but keeps the daughter at home for household work, it is gender inequality.”</a:t>
            </a:r>
          </a:p>
        </p:txBody>
      </p:sp>
      <p:sp>
        <p:nvSpPr>
          <p:cNvPr id="10" name="Rectangle 9"/>
          <p:cNvSpPr/>
          <p:nvPr/>
        </p:nvSpPr>
        <p:spPr>
          <a:xfrm>
            <a:off x="6665976" y="1179576"/>
            <a:ext cx="4956048" cy="4590288"/>
          </a:xfrm>
          <a:prstGeom prst="rect">
            <a:avLst/>
          </a:prstGeom>
          <a:solidFill>
            <a:srgbClr val="FFFFFF"/>
          </a:solidFill>
          <a:ln>
            <a:solidFill>
              <a:srgbClr val="D7D7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1" name="Picture 10" descr="classroom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0840" y="1234440"/>
            <a:ext cx="4846320" cy="448056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B84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704088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600" b="1">
                <a:solidFill>
                  <a:srgbClr val="182D42"/>
                </a:solidFill>
                <a:latin typeface="Aptos"/>
              </a:rPr>
              <a:t>STAGNATION AND DROPOUT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1005840"/>
            <a:ext cx="73152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2B8489"/>
                </a:solidFill>
                <a:latin typeface="Aptos"/>
              </a:rPr>
              <a:t>Two major barriers to educational progress.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417320"/>
            <a:ext cx="516636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1005840" y="1719072"/>
            <a:ext cx="1828800" cy="384048"/>
          </a:xfrm>
          <a:prstGeom prst="roundRect">
            <a:avLst/>
          </a:prstGeom>
          <a:solidFill>
            <a:srgbClr val="2B84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05840" y="1719072"/>
            <a:ext cx="182880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Aptos"/>
              </a:rPr>
              <a:t>STAGNATION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" y="2423160"/>
            <a:ext cx="438912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1">
                <a:solidFill>
                  <a:srgbClr val="182D42"/>
                </a:solidFill>
                <a:latin typeface="Aptos"/>
              </a:rPr>
              <a:t>Stagnation means a student is not progressing properly.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1560" y="3337560"/>
            <a:ext cx="91440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1">
                <a:solidFill>
                  <a:srgbClr val="2B8489"/>
                </a:solidFill>
                <a:latin typeface="Aptos"/>
              </a:rPr>
              <a:t>EXAMPLE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51560" y="3703320"/>
            <a:ext cx="438912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0">
                <a:solidFill>
                  <a:srgbClr val="24303A"/>
                </a:solidFill>
                <a:latin typeface="Aptos"/>
              </a:rPr>
              <a:t>“A girl who repeats class 7 several times is facing stagnation.”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63640" y="1417320"/>
            <a:ext cx="516636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6583679" y="1719072"/>
            <a:ext cx="1828800" cy="384048"/>
          </a:xfrm>
          <a:prstGeom prst="roundRect">
            <a:avLst/>
          </a:prstGeom>
          <a:solidFill>
            <a:srgbClr val="E166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583679" y="1719072"/>
            <a:ext cx="182880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Aptos"/>
              </a:rPr>
              <a:t>DROPOUT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29400" y="2423160"/>
            <a:ext cx="438912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1">
                <a:solidFill>
                  <a:srgbClr val="182D42"/>
                </a:solidFill>
                <a:latin typeface="Aptos"/>
              </a:rPr>
              <a:t>Dropout means leaving school before completing education.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629400" y="3337560"/>
            <a:ext cx="91440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1">
                <a:solidFill>
                  <a:srgbClr val="E1664B"/>
                </a:solidFill>
                <a:latin typeface="Aptos"/>
              </a:rPr>
              <a:t>EXAMPLE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629400" y="3703320"/>
            <a:ext cx="438912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0">
                <a:solidFill>
                  <a:srgbClr val="24303A"/>
                </a:solidFill>
                <a:latin typeface="Aptos"/>
              </a:rPr>
              <a:t>“A child who leaves school after class 8 and does not return is a dropout.”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B84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704088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600" b="1">
                <a:solidFill>
                  <a:srgbClr val="182D42"/>
                </a:solidFill>
                <a:latin typeface="Aptos"/>
              </a:rPr>
              <a:t>PROBLEMS FACED BY GIRLS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1005840"/>
            <a:ext cx="73152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2B8489"/>
                </a:solidFill>
                <a:latin typeface="Aptos"/>
              </a:rPr>
              <a:t>Gender-specific barriers can interrupt regular schooling.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417320"/>
            <a:ext cx="5577840" cy="3337560"/>
          </a:xfrm>
          <a:prstGeom prst="roundRect">
            <a:avLst/>
          </a:prstGeom>
          <a:solidFill>
            <a:srgbClr val="FFFFFF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41832" y="1581912"/>
            <a:ext cx="5065775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1">
                <a:solidFill>
                  <a:srgbClr val="182D42"/>
                </a:solidFill>
                <a:latin typeface="Aptos"/>
              </a:rPr>
              <a:t>Key challenges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78408" y="2011680"/>
            <a:ext cx="5029200" cy="26060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600">
                <a:solidFill>
                  <a:srgbClr val="24303A"/>
                </a:solidFill>
                <a:latin typeface="Aptos"/>
              </a:defRPr>
            </a:pPr>
            <a:r>
              <a:t>• Household work and family responsibilities.</a:t>
            </a:r>
          </a:p>
          <a:p>
            <a:pPr>
              <a:spcAft>
                <a:spcPts val="1000"/>
              </a:spcAft>
              <a:defRPr sz="1600">
                <a:solidFill>
                  <a:srgbClr val="24303A"/>
                </a:solidFill>
                <a:latin typeface="Aptos"/>
              </a:defRPr>
            </a:pPr>
            <a:r>
              <a:t>• Early marriage and safety concerns.</a:t>
            </a:r>
          </a:p>
          <a:p>
            <a:pPr>
              <a:spcAft>
                <a:spcPts val="1000"/>
              </a:spcAft>
              <a:defRPr sz="1600">
                <a:solidFill>
                  <a:srgbClr val="24303A"/>
                </a:solidFill>
                <a:latin typeface="Aptos"/>
              </a:defRPr>
            </a:pPr>
            <a:r>
              <a:t>• Lack of private toilets and menstrual facilities.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85800" y="4983480"/>
            <a:ext cx="5577840" cy="914400"/>
          </a:xfrm>
          <a:prstGeom prst="roundRect">
            <a:avLst/>
          </a:prstGeom>
          <a:solidFill>
            <a:srgbClr val="FEED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14400" y="5166360"/>
            <a:ext cx="512064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>
                <a:solidFill>
                  <a:srgbClr val="24303A"/>
                </a:solidFill>
                <a:latin typeface="Aptos"/>
              </a:rPr>
              <a:t>EXAMPLE: A girl may miss school because there is no private toilet or water facility. Gradually, she may fall behind and leave school.</a:t>
            </a:r>
          </a:p>
        </p:txBody>
      </p:sp>
      <p:pic>
        <p:nvPicPr>
          <p:cNvPr id="11" name="Picture 10" descr="girl_schoo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9513" y="176902"/>
            <a:ext cx="4892040" cy="448056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B84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704088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600" b="1">
                <a:solidFill>
                  <a:srgbClr val="182D42"/>
                </a:solidFill>
                <a:latin typeface="Aptos"/>
              </a:rPr>
              <a:t>PROBLEMS FACED BY BOYS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1005840"/>
            <a:ext cx="73152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2B8489"/>
                </a:solidFill>
                <a:latin typeface="Aptos"/>
              </a:rPr>
              <a:t>Economic responsibilities can also lead to school dropout.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463040"/>
            <a:ext cx="5486400" cy="3154680"/>
          </a:xfrm>
          <a:prstGeom prst="roundRect">
            <a:avLst/>
          </a:prstGeom>
          <a:solidFill>
            <a:srgbClr val="FFFFFF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41832" y="1627632"/>
            <a:ext cx="4974336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1">
                <a:solidFill>
                  <a:srgbClr val="182D42"/>
                </a:solidFill>
                <a:latin typeface="Aptos"/>
              </a:rPr>
              <a:t>Common pressures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78408" y="2057400"/>
            <a:ext cx="4937760" cy="2423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600">
                <a:solidFill>
                  <a:srgbClr val="24303A"/>
                </a:solidFill>
                <a:latin typeface="Aptos"/>
              </a:defRPr>
            </a:pPr>
            <a:r>
              <a:t>• Leaving school to earn money.</a:t>
            </a:r>
          </a:p>
          <a:p>
            <a:pPr>
              <a:spcAft>
                <a:spcPts val="1000"/>
              </a:spcAft>
              <a:defRPr sz="1600">
                <a:solidFill>
                  <a:srgbClr val="24303A"/>
                </a:solidFill>
                <a:latin typeface="Aptos"/>
              </a:defRPr>
            </a:pPr>
            <a:r>
              <a:t>• Child labour and family work.</a:t>
            </a:r>
          </a:p>
          <a:p>
            <a:pPr>
              <a:spcAft>
                <a:spcPts val="1000"/>
              </a:spcAft>
              <a:defRPr sz="1600">
                <a:solidFill>
                  <a:srgbClr val="24303A"/>
                </a:solidFill>
                <a:latin typeface="Aptos"/>
              </a:defRPr>
            </a:pPr>
            <a:r>
              <a:t>• Migration and unstable family conditions.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85800" y="4846320"/>
            <a:ext cx="5486400" cy="960120"/>
          </a:xfrm>
          <a:prstGeom prst="roundRect">
            <a:avLst/>
          </a:prstGeom>
          <a:solidFill>
            <a:srgbClr val="EA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14400" y="5029200"/>
            <a:ext cx="50292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>
                <a:solidFill>
                  <a:srgbClr val="24303A"/>
                </a:solidFill>
                <a:latin typeface="Aptos"/>
              </a:rPr>
              <a:t>EXAMPLE: “A boy may leave school after class 8 to work in a shop because his family needs money.”</a:t>
            </a:r>
          </a:p>
        </p:txBody>
      </p:sp>
      <p:sp>
        <p:nvSpPr>
          <p:cNvPr id="10" name="Rectangle 9"/>
          <p:cNvSpPr/>
          <p:nvPr/>
        </p:nvSpPr>
        <p:spPr>
          <a:xfrm>
            <a:off x="6437376" y="1271016"/>
            <a:ext cx="5047488" cy="4681728"/>
          </a:xfrm>
          <a:prstGeom prst="rect">
            <a:avLst/>
          </a:prstGeom>
          <a:solidFill>
            <a:srgbClr val="FFFFFF"/>
          </a:solidFill>
          <a:ln>
            <a:solidFill>
              <a:srgbClr val="D7D7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1" name="Picture 10" descr="boy_wor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2240" y="1325880"/>
            <a:ext cx="4937760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B84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704088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600" b="1">
                <a:solidFill>
                  <a:srgbClr val="182D42"/>
                </a:solidFill>
                <a:latin typeface="Aptos"/>
              </a:rPr>
              <a:t>MAIN CAUSES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1005840"/>
            <a:ext cx="73152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2B8489"/>
                </a:solidFill>
                <a:latin typeface="Aptos"/>
              </a:rPr>
              <a:t>Why do students stagnate or leave school?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417320"/>
            <a:ext cx="2560320" cy="685800"/>
          </a:xfrm>
          <a:prstGeom prst="roundRect">
            <a:avLst/>
          </a:prstGeom>
          <a:solidFill>
            <a:srgbClr val="FFFFFF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68680" y="1554480"/>
            <a:ext cx="21945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1">
                <a:solidFill>
                  <a:srgbClr val="182D42"/>
                </a:solidFill>
                <a:latin typeface="Aptos"/>
              </a:rPr>
              <a:t>Poverty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566160" y="1417320"/>
            <a:ext cx="2560320" cy="685800"/>
          </a:xfrm>
          <a:prstGeom prst="roundRect">
            <a:avLst/>
          </a:prstGeom>
          <a:solidFill>
            <a:srgbClr val="FFFFFF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3749039" y="1554480"/>
            <a:ext cx="21945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1">
                <a:solidFill>
                  <a:srgbClr val="182D42"/>
                </a:solidFill>
                <a:latin typeface="Aptos"/>
              </a:rPr>
              <a:t>Long distance to school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85800" y="2377440"/>
            <a:ext cx="2560320" cy="685800"/>
          </a:xfrm>
          <a:prstGeom prst="roundRect">
            <a:avLst/>
          </a:prstGeom>
          <a:solidFill>
            <a:srgbClr val="FFFFFF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68680" y="2514600"/>
            <a:ext cx="21945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1">
                <a:solidFill>
                  <a:srgbClr val="182D42"/>
                </a:solidFill>
                <a:latin typeface="Aptos"/>
              </a:rPr>
              <a:t>Unsafe transport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566160" y="2377440"/>
            <a:ext cx="2560320" cy="685800"/>
          </a:xfrm>
          <a:prstGeom prst="roundRect">
            <a:avLst/>
          </a:prstGeom>
          <a:solidFill>
            <a:srgbClr val="FFFFFF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3749039" y="2514600"/>
            <a:ext cx="21945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1">
                <a:solidFill>
                  <a:srgbClr val="182D42"/>
                </a:solidFill>
                <a:latin typeface="Aptos"/>
              </a:rPr>
              <a:t>Poor school facilities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85800" y="3337560"/>
            <a:ext cx="2560320" cy="685800"/>
          </a:xfrm>
          <a:prstGeom prst="roundRect">
            <a:avLst/>
          </a:prstGeom>
          <a:solidFill>
            <a:srgbClr val="FFFFFF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68680" y="3474720"/>
            <a:ext cx="21945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1">
                <a:solidFill>
                  <a:srgbClr val="182D42"/>
                </a:solidFill>
                <a:latin typeface="Aptos"/>
              </a:rPr>
              <a:t>Bullying and discrimination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566160" y="3337560"/>
            <a:ext cx="2560320" cy="685800"/>
          </a:xfrm>
          <a:prstGeom prst="roundRect">
            <a:avLst/>
          </a:prstGeom>
          <a:solidFill>
            <a:srgbClr val="FFFFFF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3749039" y="3474720"/>
            <a:ext cx="21945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1">
                <a:solidFill>
                  <a:srgbClr val="182D42"/>
                </a:solidFill>
                <a:latin typeface="Aptos"/>
              </a:rPr>
              <a:t>Failure in examinations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31520" y="4983480"/>
            <a:ext cx="106070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>
                <a:solidFill>
                  <a:srgbClr val="24303A"/>
                </a:solidFill>
                <a:latin typeface="Aptos"/>
              </a:rPr>
              <a:t>EXAMPLE: “If a student travels 10 kilometres to school and there is no safe transport, the student may attend irregularly and eventually dropout.”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B84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704088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600" b="1">
                <a:solidFill>
                  <a:srgbClr val="182D42"/>
                </a:solidFill>
                <a:latin typeface="Aptos"/>
              </a:rPr>
              <a:t>EFFECTS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1005840"/>
            <a:ext cx="73152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2B8489"/>
                </a:solidFill>
                <a:latin typeface="Aptos"/>
              </a:rPr>
              <a:t>The consequences continue far beyond the classroom.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645920"/>
            <a:ext cx="1737360" cy="3017520"/>
          </a:xfrm>
          <a:prstGeom prst="roundRect">
            <a:avLst/>
          </a:prstGeom>
          <a:solidFill>
            <a:srgbClr val="FFFFFF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325880" y="1874519"/>
            <a:ext cx="4572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400" b="1">
                <a:solidFill>
                  <a:srgbClr val="E1664B"/>
                </a:solidFill>
                <a:latin typeface="Aptos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50392" y="2606040"/>
            <a:ext cx="141732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>
                <a:solidFill>
                  <a:srgbClr val="182D42"/>
                </a:solidFill>
                <a:latin typeface="Aptos"/>
              </a:rPr>
              <a:t>Future opportunities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0392" y="3337560"/>
            <a:ext cx="1417320" cy="10058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>
                <a:solidFill>
                  <a:srgbClr val="24303A"/>
                </a:solidFill>
                <a:latin typeface="Aptos"/>
              </a:rPr>
              <a:t>Dropout reduces future job opportunities.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651760" y="1645920"/>
            <a:ext cx="1737360" cy="3017520"/>
          </a:xfrm>
          <a:prstGeom prst="roundRect">
            <a:avLst/>
          </a:prstGeom>
          <a:solidFill>
            <a:srgbClr val="FFFFFF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291839" y="1874519"/>
            <a:ext cx="4572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400" b="1">
                <a:solidFill>
                  <a:srgbClr val="E1664B"/>
                </a:solidFill>
                <a:latin typeface="Aptos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816352" y="2606040"/>
            <a:ext cx="141732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>
                <a:solidFill>
                  <a:srgbClr val="182D42"/>
                </a:solidFill>
                <a:latin typeface="Aptos"/>
              </a:rPr>
              <a:t>Economic impact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816352" y="3337560"/>
            <a:ext cx="1417320" cy="10058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>
                <a:solidFill>
                  <a:srgbClr val="24303A"/>
                </a:solidFill>
                <a:latin typeface="Aptos"/>
              </a:rPr>
              <a:t>It can increase poverty, unemployment and child labour.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617720" y="1645920"/>
            <a:ext cx="1737360" cy="3017520"/>
          </a:xfrm>
          <a:prstGeom prst="roundRect">
            <a:avLst/>
          </a:prstGeom>
          <a:solidFill>
            <a:srgbClr val="FFFFFF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5257800" y="1874519"/>
            <a:ext cx="4572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400" b="1">
                <a:solidFill>
                  <a:srgbClr val="E1664B"/>
                </a:solidFill>
                <a:latin typeface="Aptos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782312" y="2606040"/>
            <a:ext cx="141732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>
                <a:solidFill>
                  <a:srgbClr val="182D42"/>
                </a:solidFill>
                <a:latin typeface="Aptos"/>
              </a:rPr>
              <a:t>Personal impact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782312" y="3337560"/>
            <a:ext cx="1417320" cy="10058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>
                <a:solidFill>
                  <a:srgbClr val="24303A"/>
                </a:solidFill>
                <a:latin typeface="Aptos"/>
              </a:rPr>
              <a:t>It lowers confidence and social participation.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31520" y="5257800"/>
            <a:ext cx="1069848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>
                <a:solidFill>
                  <a:srgbClr val="24303A"/>
                </a:solidFill>
                <a:latin typeface="Aptos"/>
              </a:rPr>
              <a:t>EXAMPLE: A student who leaves school early may get only low-paid work and may find it difficult to improve their economic condition.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2D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E166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704088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600" b="1">
                <a:solidFill>
                  <a:srgbClr val="FFFFFF"/>
                </a:solidFill>
                <a:latin typeface="Aptos"/>
              </a:rPr>
              <a:t>ASSAM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1005840"/>
            <a:ext cx="73152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DCE6EB"/>
                </a:solidFill>
                <a:latin typeface="Aptos"/>
              </a:rPr>
              <a:t>Local geography and economic conditions can interrupt education.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508760"/>
            <a:ext cx="23774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600" b="1">
                <a:solidFill>
                  <a:srgbClr val="80DAD6"/>
                </a:solidFill>
                <a:latin typeface="Aptos"/>
              </a:rPr>
              <a:t>25.1%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423160"/>
            <a:ext cx="219456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>
                <a:solidFill>
                  <a:srgbClr val="FFFFFF"/>
                </a:solidFill>
                <a:latin typeface="Aptos"/>
              </a:rPr>
              <a:t>Secondary Dropout Rate
(2023–24)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3429000"/>
            <a:ext cx="5166360" cy="1874519"/>
          </a:xfrm>
          <a:prstGeom prst="roundRect">
            <a:avLst/>
          </a:prstGeom>
          <a:solidFill>
            <a:srgbClr val="FFFFFF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33271" y="3593592"/>
            <a:ext cx="4654296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1">
                <a:solidFill>
                  <a:srgbClr val="182D42"/>
                </a:solidFill>
                <a:latin typeface="Aptos"/>
              </a:rPr>
              <a:t>Challenges in Assam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69848" y="4023360"/>
            <a:ext cx="4617720" cy="1142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600">
                <a:solidFill>
                  <a:srgbClr val="24303A"/>
                </a:solidFill>
                <a:latin typeface="Aptos"/>
              </a:defRPr>
            </a:pPr>
            <a:r>
              <a:t>• Rural, remote, flood-prone and river-island areas.</a:t>
            </a:r>
          </a:p>
          <a:p>
            <a:pPr>
              <a:spcAft>
                <a:spcPts val="1000"/>
              </a:spcAft>
              <a:defRPr sz="1600">
                <a:solidFill>
                  <a:srgbClr val="24303A"/>
                </a:solidFill>
                <a:latin typeface="Aptos"/>
              </a:defRPr>
            </a:pPr>
            <a:r>
              <a:t>• Floods, erosion, distance and poverty interrupt education.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5715000"/>
            <a:ext cx="1060704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>
                <a:solidFill>
                  <a:srgbClr val="FFFFFF"/>
                </a:solidFill>
                <a:latin typeface="Aptos"/>
              </a:rPr>
              <a:t>EXAMPLE: During floods, a family may move to another place. The child may lose contact with the school and fail to continue education.</a:t>
            </a:r>
          </a:p>
        </p:txBody>
      </p:sp>
      <p:pic>
        <p:nvPicPr>
          <p:cNvPr id="13" name="Picture 12" descr="flood_schoo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8544" y="342899"/>
            <a:ext cx="5120640" cy="402336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B84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704088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600" b="1">
                <a:solidFill>
                  <a:srgbClr val="182D42"/>
                </a:solidFill>
                <a:latin typeface="Aptos"/>
              </a:rPr>
              <a:t>SOLUTIONS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1005840"/>
            <a:ext cx="73152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2B8489"/>
                </a:solidFill>
                <a:latin typeface="Aptos"/>
              </a:rPr>
              <a:t>Practical support can keep children connected to education.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417320"/>
            <a:ext cx="5669280" cy="3383280"/>
          </a:xfrm>
          <a:prstGeom prst="roundRect">
            <a:avLst/>
          </a:prstGeom>
          <a:solidFill>
            <a:srgbClr val="FFFFFF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41832" y="1581912"/>
            <a:ext cx="5157216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1">
                <a:solidFill>
                  <a:srgbClr val="182D42"/>
                </a:solidFill>
                <a:latin typeface="Aptos"/>
              </a:rPr>
              <a:t>What can be done?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78408" y="2011680"/>
            <a:ext cx="5120640" cy="2651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600">
                <a:solidFill>
                  <a:srgbClr val="24303A"/>
                </a:solidFill>
                <a:latin typeface="Aptos"/>
              </a:defRPr>
            </a:pPr>
            <a:r>
              <a:t>• Provide scholarships and free educational materials.</a:t>
            </a:r>
          </a:p>
          <a:p>
            <a:pPr>
              <a:spcAft>
                <a:spcPts val="1000"/>
              </a:spcAft>
              <a:defRPr sz="1600">
                <a:solidFill>
                  <a:srgbClr val="24303A"/>
                </a:solidFill>
                <a:latin typeface="Aptos"/>
              </a:defRPr>
            </a:pPr>
            <a:r>
              <a:t>• Improve toilets, water and transport.</a:t>
            </a:r>
          </a:p>
          <a:p>
            <a:pPr>
              <a:spcAft>
                <a:spcPts val="1000"/>
              </a:spcAft>
              <a:defRPr sz="1600">
                <a:solidFill>
                  <a:srgbClr val="24303A"/>
                </a:solidFill>
                <a:latin typeface="Aptos"/>
              </a:defRPr>
            </a:pPr>
            <a:r>
              <a:t>• Provide counselling and remedial classes.</a:t>
            </a:r>
          </a:p>
          <a:p>
            <a:pPr>
              <a:spcAft>
                <a:spcPts val="1000"/>
              </a:spcAft>
              <a:defRPr sz="1600">
                <a:solidFill>
                  <a:srgbClr val="24303A"/>
                </a:solidFill>
                <a:latin typeface="Aptos"/>
              </a:defRPr>
            </a:pPr>
            <a:r>
              <a:t>• Prevent child marriage and child labour.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85800" y="5074920"/>
            <a:ext cx="10652760" cy="868680"/>
          </a:xfrm>
          <a:prstGeom prst="roundRect">
            <a:avLst/>
          </a:prstGeom>
          <a:solidFill>
            <a:srgbClr val="EAF5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960120" y="5285232"/>
            <a:ext cx="1005840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>
                <a:solidFill>
                  <a:srgbClr val="24303A"/>
                </a:solidFill>
                <a:latin typeface="Aptos"/>
              </a:rPr>
              <a:t>EXAMPLE: “If a girl receives a bicycle or safe transport, she can travel to a distant secondary school and continue her education.”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B84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704088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600" b="1">
                <a:solidFill>
                  <a:srgbClr val="182D42"/>
                </a:solidFill>
                <a:latin typeface="Aptos"/>
              </a:rPr>
              <a:t>CONCLUSION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1005840"/>
            <a:ext cx="73152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2B8489"/>
                </a:solidFill>
                <a:latin typeface="Aptos"/>
              </a:rPr>
              <a:t>Equal support can help every learner complete their educational journey.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508760"/>
            <a:ext cx="5532120" cy="2834640"/>
          </a:xfrm>
          <a:prstGeom prst="roundRect">
            <a:avLst/>
          </a:prstGeom>
          <a:solidFill>
            <a:srgbClr val="FFFFFF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41832" y="1673351"/>
            <a:ext cx="5020056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1">
                <a:solidFill>
                  <a:srgbClr val="182D42"/>
                </a:solidFill>
                <a:latin typeface="Aptos"/>
              </a:rPr>
              <a:t>Key message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8408" y="2103120"/>
            <a:ext cx="4983480" cy="2103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600">
                <a:solidFill>
                  <a:srgbClr val="24303A"/>
                </a:solidFill>
                <a:latin typeface="Aptos"/>
              </a:defRPr>
            </a:pPr>
            <a:r>
              <a:t>• Boys and girls face different educational problems.</a:t>
            </a:r>
          </a:p>
          <a:p>
            <a:pPr>
              <a:spcAft>
                <a:spcPts val="1000"/>
              </a:spcAft>
              <a:defRPr sz="1600">
                <a:solidFill>
                  <a:srgbClr val="24303A"/>
                </a:solidFill>
                <a:latin typeface="Aptos"/>
              </a:defRPr>
            </a:pPr>
            <a:r>
              <a:t>• Equal support can reduce stagnation and dropout.</a:t>
            </a:r>
          </a:p>
          <a:p>
            <a:pPr>
              <a:spcAft>
                <a:spcPts val="1000"/>
              </a:spcAft>
              <a:defRPr sz="1600">
                <a:solidFill>
                  <a:srgbClr val="24303A"/>
                </a:solidFill>
                <a:latin typeface="Aptos"/>
              </a:defRPr>
            </a:pPr>
            <a:r>
              <a:t>• Every child has the right to quality education.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85800" y="4709160"/>
            <a:ext cx="5532120" cy="1051560"/>
          </a:xfrm>
          <a:prstGeom prst="roundRect">
            <a:avLst/>
          </a:prstGeom>
          <a:solidFill>
            <a:srgbClr val="EA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914400" y="4937760"/>
            <a:ext cx="507492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1">
                <a:solidFill>
                  <a:srgbClr val="182D42"/>
                </a:solidFill>
                <a:latin typeface="Aptos"/>
              </a:rPr>
              <a:t>“School, families, communities and the government must work together so that no child leaves school early.”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2D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E166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14400" y="1325880"/>
            <a:ext cx="594360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800" b="1">
                <a:solidFill>
                  <a:srgbClr val="FFFFFF"/>
                </a:solidFill>
                <a:latin typeface="Aptos"/>
              </a:rPr>
              <a:t>THANK YOU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" y="2377440"/>
            <a:ext cx="53949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0">
                <a:solidFill>
                  <a:srgbClr val="D2E1E6"/>
                </a:solidFill>
                <a:latin typeface="Aptos"/>
              </a:rPr>
              <a:t>Every child deserves the chance to learn, grow and succeed.</a:t>
            </a:r>
          </a:p>
        </p:txBody>
      </p:sp>
      <p:pic>
        <p:nvPicPr>
          <p:cNvPr id="5" name="Picture 4" descr="s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9440" y="1051560"/>
            <a:ext cx="4389120" cy="438912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960120" y="3657600"/>
            <a:ext cx="2468880" cy="384048"/>
          </a:xfrm>
          <a:prstGeom prst="roundRect">
            <a:avLst/>
          </a:prstGeom>
          <a:solidFill>
            <a:srgbClr val="E166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60120" y="3657600"/>
            <a:ext cx="246888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Aptos"/>
              </a:rPr>
              <a:t>QUESTIONS &amp; DISCUSSION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Widescreen</PresentationFormat>
  <Paragraphs>0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rushmisharma90@gmail.com</cp:lastModifiedBy>
  <cp:revision>4</cp:revision>
  <dcterms:created xsi:type="dcterms:W3CDTF">2013-01-27T09:14:16Z</dcterms:created>
  <dcterms:modified xsi:type="dcterms:W3CDTF">2026-09-14T03:38:57Z</dcterms:modified>
  <cp:category/>
</cp:coreProperties>
</file>