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embeddedFontLst>
    <p:embeddedFont>
      <p:font typeface="Playfair Display"/>
      <p:regular r:id="rId17"/>
      <p:bold r:id="rId18"/>
      <p:italic r:id="rId19"/>
      <p:boldItalic r:id="rId20"/>
    </p:embeddedFont>
    <p:embeddedFont>
      <p:font typeface="Plus Jakarta Sans"/>
      <p:regular r:id="rId21"/>
      <p:bold r:id="rId22"/>
      <p:italic r:id="rId23"/>
      <p:boldItalic r:id="rId24"/>
    </p:embeddedFont>
    <p:embeddedFont>
      <p:font typeface="Plus Jakarta Sans SemiBold"/>
      <p:regular r:id="rId25"/>
      <p:bold r:id="rId26"/>
      <p:italic r:id="rId27"/>
      <p:boldItalic r:id="rId28"/>
    </p:embeddedFont>
    <p:embeddedFont>
      <p:font typeface="Instrument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boldItalic.fntdata"/><Relationship Id="rId22" Type="http://schemas.openxmlformats.org/officeDocument/2006/relationships/font" Target="fonts/PlusJakartaSans-bold.fntdata"/><Relationship Id="rId21" Type="http://schemas.openxmlformats.org/officeDocument/2006/relationships/font" Target="fonts/PlusJakartaSans-regular.fntdata"/><Relationship Id="rId24" Type="http://schemas.openxmlformats.org/officeDocument/2006/relationships/font" Target="fonts/PlusJakartaSans-boldItalic.fntdata"/><Relationship Id="rId23" Type="http://schemas.openxmlformats.org/officeDocument/2006/relationships/font" Target="fonts/PlusJakartaSa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lusJakartaSansSemiBold-bold.fntdata"/><Relationship Id="rId25" Type="http://schemas.openxmlformats.org/officeDocument/2006/relationships/font" Target="fonts/PlusJakartaSansSemiBold-regular.fntdata"/><Relationship Id="rId28" Type="http://schemas.openxmlformats.org/officeDocument/2006/relationships/font" Target="fonts/PlusJakartaSansSemiBold-boldItalic.fntdata"/><Relationship Id="rId27" Type="http://schemas.openxmlformats.org/officeDocument/2006/relationships/font" Target="fonts/PlusJakartaSansSemiBol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Instrument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InstrumentSans-italic.fntdata"/><Relationship Id="rId30" Type="http://schemas.openxmlformats.org/officeDocument/2006/relationships/font" Target="fonts/InstrumentSans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Instrument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layfairDisplay-regular.fntdata"/><Relationship Id="rId16" Type="http://schemas.openxmlformats.org/officeDocument/2006/relationships/slide" Target="slides/slide11.xml"/><Relationship Id="rId19" Type="http://schemas.openxmlformats.org/officeDocument/2006/relationships/font" Target="fonts/PlayfairDisplay-italic.fntdata"/><Relationship Id="rId1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7.png"/><Relationship Id="rId6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13.png"/><Relationship Id="rId13" Type="http://schemas.openxmlformats.org/officeDocument/2006/relationships/image" Target="../media/image21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1.png"/><Relationship Id="rId1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2.png"/><Relationship Id="rId7" Type="http://schemas.openxmlformats.org/officeDocument/2006/relationships/image" Target="../media/image12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7.png"/><Relationship Id="rId5" Type="http://schemas.openxmlformats.org/officeDocument/2006/relationships/image" Target="../media/image14.png"/><Relationship Id="rId6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5E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24983" y="3943900"/>
            <a:ext cx="5541975" cy="752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6" name="Google Shape;8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38509" y="2110673"/>
            <a:ext cx="531495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1996050" y="2544413"/>
            <a:ext cx="8199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2E1C1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Gender-Inclusive Approach</a:t>
            </a:r>
            <a:endParaRPr sz="2000"/>
          </a:p>
        </p:txBody>
      </p:sp>
      <p:sp>
        <p:nvSpPr>
          <p:cNvPr id="88" name="Google Shape;88;p13"/>
          <p:cNvSpPr txBox="1"/>
          <p:nvPr/>
        </p:nvSpPr>
        <p:spPr>
          <a:xfrm>
            <a:off x="3743325" y="3327945"/>
            <a:ext cx="47053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D4C41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Single-Sex and Co-Educational Schooling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4424362" y="4067720"/>
            <a:ext cx="33432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75" u="none" cap="none" strike="noStrike">
                <a:solidFill>
                  <a:srgbClr val="8D6E63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PRESENTED BY</a:t>
            </a:r>
            <a:endParaRPr sz="1600"/>
          </a:p>
        </p:txBody>
      </p:sp>
      <p:sp>
        <p:nvSpPr>
          <p:cNvPr id="90" name="Google Shape;90;p13"/>
          <p:cNvSpPr txBox="1"/>
          <p:nvPr/>
        </p:nvSpPr>
        <p:spPr>
          <a:xfrm>
            <a:off x="4110898" y="4328075"/>
            <a:ext cx="39702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50" u="none" cap="none" strike="noStrike">
                <a:solidFill>
                  <a:srgbClr val="3E2723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Trisha Deb  •  Nadia Begum  •  Momita Das</a:t>
            </a:r>
            <a:endParaRPr sz="17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5EF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5" name="Google Shape;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6" name="Google Shape;9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524000"/>
            <a:ext cx="5334000" cy="4749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7" name="Google Shape;9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500" y="1838325"/>
            <a:ext cx="5334000" cy="4000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/>
        </p:nvSpPr>
        <p:spPr>
          <a:xfrm>
            <a:off x="768150" y="1780806"/>
            <a:ext cx="4940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4E342E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Foundations of Inclusive Schooling</a:t>
            </a:r>
            <a:endParaRPr sz="1900"/>
          </a:p>
        </p:txBody>
      </p:sp>
      <p:pic>
        <p:nvPicPr>
          <p:cNvPr descr="image.png" id="99" name="Google Shape;99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96025" y="1847850"/>
            <a:ext cx="5314950" cy="398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/>
        </p:nvSpPr>
        <p:spPr>
          <a:xfrm>
            <a:off x="768150" y="2366223"/>
            <a:ext cx="4676700" cy="38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2"/>
              <a:buFont typeface="Instrument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Equal Opportunities:</a:t>
            </a:r>
            <a:r>
              <a:rPr i="0" lang="en-US" sz="1562" u="none" cap="none" strike="noStrike">
                <a:solidFill>
                  <a:srgbClr val="42352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A gender-inclusive approach ensures equal access, fairness, and educational empowerment for learners across all gender identities.</a:t>
            </a:r>
            <a:endParaRPr sz="1562">
              <a:solidFill>
                <a:srgbClr val="42352F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62">
              <a:solidFill>
                <a:srgbClr val="42352F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-327787" lvl="0" marL="457200" rtl="0" algn="l">
              <a:spcBef>
                <a:spcPts val="0"/>
              </a:spcBef>
              <a:spcAft>
                <a:spcPts val="0"/>
              </a:spcAft>
              <a:buSzPts val="1562"/>
              <a:buFont typeface="Instrument Sans"/>
              <a:buChar char="●"/>
            </a:pPr>
            <a:r>
              <a:rPr b="1" lang="en-US" sz="1562">
                <a:solidFill>
                  <a:srgbClr val="2B170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Mutual Respect &amp; Dignity:</a:t>
            </a:r>
            <a:r>
              <a:rPr lang="en-US" sz="1562">
                <a:solidFill>
                  <a:srgbClr val="42352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Cultivating school environments founded on shared empathy, preventing bias, and respecting diverse student perspectives.</a:t>
            </a:r>
            <a:endParaRPr sz="1562">
              <a:solidFill>
                <a:srgbClr val="42352F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62">
              <a:solidFill>
                <a:srgbClr val="42352F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-327787" lvl="0" marL="457200" rtl="0" algn="l">
              <a:spcBef>
                <a:spcPts val="0"/>
              </a:spcBef>
              <a:spcAft>
                <a:spcPts val="0"/>
              </a:spcAft>
              <a:buSzPts val="1562"/>
              <a:buFont typeface="Instrument Sans"/>
              <a:buChar char="●"/>
            </a:pPr>
            <a:r>
              <a:rPr b="1" lang="en-US" sz="1562">
                <a:solidFill>
                  <a:srgbClr val="2B170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Diverse Learning Pathways:</a:t>
            </a:r>
            <a:r>
              <a:rPr lang="en-US" sz="1562">
                <a:solidFill>
                  <a:srgbClr val="42352F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Single-sex and co-educational structures provide distinct pathways, each offering unique frameworks to cultivate students' academic, social, and personal development.</a:t>
            </a:r>
            <a:endParaRPr sz="1862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562">
              <a:solidFill>
                <a:srgbClr val="42352F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571500" y="476250"/>
            <a:ext cx="11601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Introduction</a:t>
            </a:r>
            <a:endParaRPr/>
          </a:p>
        </p:txBody>
      </p:sp>
      <p:sp>
        <p:nvSpPr>
          <p:cNvPr id="102" name="Google Shape;102;p14"/>
          <p:cNvSpPr/>
          <p:nvPr/>
        </p:nvSpPr>
        <p:spPr>
          <a:xfrm>
            <a:off x="571500" y="1047750"/>
            <a:ext cx="11049000" cy="19050"/>
          </a:xfrm>
          <a:prstGeom prst="rect">
            <a:avLst/>
          </a:prstGeom>
          <a:solidFill>
            <a:srgbClr val="D7CC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5EF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7" name="Google Shape;10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8" name="Google Shape;10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508124"/>
            <a:ext cx="2619375" cy="4794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9" name="Google Shape;10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81375" y="1508124"/>
            <a:ext cx="2619375" cy="4794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0" name="Google Shape;110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91250" y="1508124"/>
            <a:ext cx="2619375" cy="4794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1" name="Google Shape;111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01125" y="1508124"/>
            <a:ext cx="2619375" cy="4794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2" name="Google Shape;112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0900" y="1815554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 txBox="1"/>
          <p:nvPr/>
        </p:nvSpPr>
        <p:spPr>
          <a:xfrm>
            <a:off x="716038" y="2444204"/>
            <a:ext cx="2330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Equitable Opportunities</a:t>
            </a:r>
            <a:endParaRPr sz="1900"/>
          </a:p>
        </p:txBody>
      </p:sp>
      <p:sp>
        <p:nvSpPr>
          <p:cNvPr id="114" name="Google Shape;114;p15"/>
          <p:cNvSpPr txBox="1"/>
          <p:nvPr/>
        </p:nvSpPr>
        <p:spPr>
          <a:xfrm>
            <a:off x="771450" y="3450329"/>
            <a:ext cx="2219400" cy="20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5D403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Fair Learning Access:</a:t>
            </a:r>
            <a:r>
              <a:rPr b="0" i="0" lang="en-US" sz="1350" u="none" cap="none" strike="noStrike">
                <a:solidFill>
                  <a:srgbClr val="5D403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Ensuring every student, regardless of gender identity, receives impartial learning resources, active mentorship, and equal academic encouragement.</a:t>
            </a:r>
            <a:endParaRPr sz="1700"/>
          </a:p>
        </p:txBody>
      </p:sp>
      <p:pic>
        <p:nvPicPr>
          <p:cNvPr descr="image.png" id="115" name="Google Shape;115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644900" y="1799679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/>
          <p:nvPr/>
        </p:nvSpPr>
        <p:spPr>
          <a:xfrm>
            <a:off x="3544825" y="2444200"/>
            <a:ext cx="2043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Anti-</a:t>
            </a:r>
            <a:endParaRPr b="1" sz="2000">
              <a:solidFill>
                <a:srgbClr val="3E272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Discrimination</a:t>
            </a:r>
            <a:endParaRPr b="1" sz="2000">
              <a:solidFill>
                <a:srgbClr val="3E272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3581363" y="3450329"/>
            <a:ext cx="2219400" cy="20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5D403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Safe Schooling Culture: </a:t>
            </a:r>
            <a:r>
              <a:rPr lang="en-US" sz="1350">
                <a:solidFill>
                  <a:srgbClr val="5D403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Proactively dismantling prejudice, eliminating structural exclusion, and safeguarding individual expression within academic spaces.</a:t>
            </a:r>
            <a:endParaRPr sz="1350">
              <a:solidFill>
                <a:srgbClr val="5D4037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6335738" y="2444204"/>
            <a:ext cx="2330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Challenging Stereotypes</a:t>
            </a:r>
            <a:endParaRPr b="1" sz="2000">
              <a:solidFill>
                <a:srgbClr val="3E272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6391275" y="3431629"/>
            <a:ext cx="2219400" cy="17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5D403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Overcoming Preconceptions: </a:t>
            </a:r>
            <a:r>
              <a:rPr lang="en-US" sz="1350">
                <a:solidFill>
                  <a:srgbClr val="5D403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Breaking rigid social biases about specific disciplines and extracurricular activities to unlock limitless potential.</a:t>
            </a:r>
            <a:endParaRPr sz="1350">
              <a:solidFill>
                <a:srgbClr val="5D4037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descr="image.png" id="120" name="Google Shape;120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248775" y="1752054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/>
          <p:nvPr/>
        </p:nvSpPr>
        <p:spPr>
          <a:xfrm>
            <a:off x="9145600" y="2598104"/>
            <a:ext cx="233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Holistic Growth</a:t>
            </a:r>
            <a:endParaRPr b="1" sz="2000">
              <a:solidFill>
                <a:srgbClr val="3E2723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9201100" y="3450329"/>
            <a:ext cx="2219400" cy="20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5D403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Comprehensive Success: </a:t>
            </a:r>
            <a:r>
              <a:rPr lang="en-US" sz="1350">
                <a:solidFill>
                  <a:srgbClr val="5D4037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Guiding every young learner toward well-rounded emotional maturity, self-confidence, and sustained academic excellence.</a:t>
            </a:r>
            <a:endParaRPr sz="1350">
              <a:solidFill>
                <a:srgbClr val="5D4037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descr="image.png" id="123" name="Google Shape;123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65200" y="1929854"/>
            <a:ext cx="2476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4" name="Google Shape;124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759200" y="1913979"/>
            <a:ext cx="2476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5" name="Google Shape;125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363075" y="1866354"/>
            <a:ext cx="2476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6" name="Google Shape;126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54775" y="1767929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7" name="Google Shape;127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569075" y="1882229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5"/>
          <p:cNvSpPr txBox="1"/>
          <p:nvPr/>
        </p:nvSpPr>
        <p:spPr>
          <a:xfrm>
            <a:off x="571500" y="476250"/>
            <a:ext cx="11601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Meaning of Gender-Inclusive Approach</a:t>
            </a:r>
            <a:endParaRPr/>
          </a:p>
        </p:txBody>
      </p:sp>
      <p:sp>
        <p:nvSpPr>
          <p:cNvPr id="129" name="Google Shape;129;p15"/>
          <p:cNvSpPr/>
          <p:nvPr/>
        </p:nvSpPr>
        <p:spPr>
          <a:xfrm>
            <a:off x="571500" y="1047750"/>
            <a:ext cx="11049000" cy="19050"/>
          </a:xfrm>
          <a:prstGeom prst="rect">
            <a:avLst/>
          </a:prstGeom>
          <a:solidFill>
            <a:srgbClr val="D7CC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5EF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4" name="Google Shape;13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5" name="Google Shape;13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0" y="1838325"/>
            <a:ext cx="5334000" cy="400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6" name="Google Shape;13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6025" y="1847850"/>
            <a:ext cx="5314950" cy="398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6"/>
          <p:cNvSpPr txBox="1"/>
          <p:nvPr/>
        </p:nvSpPr>
        <p:spPr>
          <a:xfrm>
            <a:off x="571500" y="1838325"/>
            <a:ext cx="4991100" cy="9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Distinct Cohorts: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Female and male students are educated in separated institutions or dedicated academic campuses tailored specifically for their group.</a:t>
            </a:r>
            <a:endParaRPr sz="1800"/>
          </a:p>
        </p:txBody>
      </p:sp>
      <p:sp>
        <p:nvSpPr>
          <p:cNvPr id="138" name="Google Shape;138;p16"/>
          <p:cNvSpPr txBox="1"/>
          <p:nvPr/>
        </p:nvSpPr>
        <p:spPr>
          <a:xfrm>
            <a:off x="571500" y="3124195"/>
            <a:ext cx="4991100" cy="7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Specialized Framework: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Schools operate exclusively as all-girls or all-boys institutions to cater directly to perceived group needs.</a:t>
            </a:r>
            <a:endParaRPr sz="1800"/>
          </a:p>
        </p:txBody>
      </p:sp>
      <p:sp>
        <p:nvSpPr>
          <p:cNvPr id="139" name="Google Shape;139;p16"/>
          <p:cNvSpPr txBox="1"/>
          <p:nvPr/>
        </p:nvSpPr>
        <p:spPr>
          <a:xfrm>
            <a:off x="571500" y="4055155"/>
            <a:ext cx="4991100" cy="7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Same-Gender Environment: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Learners interact daily surrounded by peers of their own gender, reducing cross-gender peer pressures.</a:t>
            </a:r>
            <a:endParaRPr sz="1800"/>
          </a:p>
        </p:txBody>
      </p:sp>
      <p:sp>
        <p:nvSpPr>
          <p:cNvPr id="140" name="Google Shape;140;p16"/>
          <p:cNvSpPr txBox="1"/>
          <p:nvPr/>
        </p:nvSpPr>
        <p:spPr>
          <a:xfrm>
            <a:off x="571500" y="4986113"/>
            <a:ext cx="4991100" cy="9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Targeted Pedagogy: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Instructors can fine-tune educational approaches and subject pacing to address specific developmental milestones and student needs.</a:t>
            </a:r>
            <a:endParaRPr sz="1800"/>
          </a:p>
        </p:txBody>
      </p:sp>
      <p:sp>
        <p:nvSpPr>
          <p:cNvPr id="141" name="Google Shape;141;p16"/>
          <p:cNvSpPr txBox="1"/>
          <p:nvPr/>
        </p:nvSpPr>
        <p:spPr>
          <a:xfrm>
            <a:off x="571500" y="476250"/>
            <a:ext cx="11601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Single-Sex Schools: Overview</a:t>
            </a:r>
            <a:endParaRPr/>
          </a:p>
        </p:txBody>
      </p:sp>
      <p:sp>
        <p:nvSpPr>
          <p:cNvPr id="142" name="Google Shape;142;p16"/>
          <p:cNvSpPr/>
          <p:nvPr/>
        </p:nvSpPr>
        <p:spPr>
          <a:xfrm>
            <a:off x="571500" y="1047750"/>
            <a:ext cx="11049000" cy="19050"/>
          </a:xfrm>
          <a:prstGeom prst="rect">
            <a:avLst/>
          </a:prstGeom>
          <a:solidFill>
            <a:srgbClr val="D7CC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43" name="Google Shape;143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86500" y="0"/>
            <a:ext cx="5905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5EF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7"/>
          <p:cNvSpPr txBox="1"/>
          <p:nvPr/>
        </p:nvSpPr>
        <p:spPr>
          <a:xfrm>
            <a:off x="571500" y="1486150"/>
            <a:ext cx="8991600" cy="6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413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662"/>
              <a:buFont typeface="Plus Jakarta Sans"/>
              <a:buChar char="●"/>
            </a:pPr>
            <a:r>
              <a:rPr b="1" i="0" lang="en-US" sz="16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Heightened Confidence:</a:t>
            </a:r>
            <a:r>
              <a:rPr b="0" i="0" lang="en-US" sz="16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Students frequently feel more comfortable speaking up, asking questions, and expressing vulnerability without cross-gender scrutiny.</a:t>
            </a:r>
            <a:endParaRPr sz="1900"/>
          </a:p>
        </p:txBody>
      </p:sp>
      <p:sp>
        <p:nvSpPr>
          <p:cNvPr id="149" name="Google Shape;149;p17"/>
          <p:cNvSpPr txBox="1"/>
          <p:nvPr/>
        </p:nvSpPr>
        <p:spPr>
          <a:xfrm>
            <a:off x="571500" y="2375879"/>
            <a:ext cx="8991600" cy="6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413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662"/>
              <a:buFont typeface="Plus Jakarta Sans"/>
              <a:buChar char="●"/>
            </a:pPr>
            <a:r>
              <a:rPr b="1" i="0" lang="en-US" sz="16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Reduced Distractions:</a:t>
            </a:r>
            <a:r>
              <a:rPr b="0" i="0" lang="en-US" sz="16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Minimizes romantic tensions and adolescent social pressures, allowing learners to channel their attention primarily into academics.</a:t>
            </a:r>
            <a:endParaRPr sz="1900"/>
          </a:p>
        </p:txBody>
      </p:sp>
      <p:sp>
        <p:nvSpPr>
          <p:cNvPr id="150" name="Google Shape;150;p17"/>
          <p:cNvSpPr txBox="1"/>
          <p:nvPr/>
        </p:nvSpPr>
        <p:spPr>
          <a:xfrm>
            <a:off x="571500" y="3265610"/>
            <a:ext cx="8991600" cy="6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413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662"/>
              <a:buFont typeface="Plus Jakarta Sans"/>
              <a:buChar char="●"/>
            </a:pPr>
            <a:r>
              <a:rPr b="1" i="0" lang="en-US" sz="16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Customized Teaching:</a:t>
            </a:r>
            <a:r>
              <a:rPr b="0" i="0" lang="en-US" sz="16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Teachers can implement customized instructional styles tailored specifically to gender-differentiated developmental patterns.</a:t>
            </a:r>
            <a:endParaRPr sz="1900"/>
          </a:p>
        </p:txBody>
      </p:sp>
      <p:sp>
        <p:nvSpPr>
          <p:cNvPr id="151" name="Google Shape;151;p17"/>
          <p:cNvSpPr txBox="1"/>
          <p:nvPr/>
        </p:nvSpPr>
        <p:spPr>
          <a:xfrm>
            <a:off x="571500" y="4064972"/>
            <a:ext cx="8991600" cy="6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413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662"/>
              <a:buFont typeface="Plus Jakarta Sans"/>
              <a:buChar char="●"/>
            </a:pPr>
            <a:r>
              <a:rPr b="1" i="0" lang="en-US" sz="16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Unbiased Subject Selection:</a:t>
            </a:r>
            <a:r>
              <a:rPr b="0" i="0" lang="en-US" sz="16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Encourages girls into STEM disciplines and boys into arts and literature, free from conventional societal stereotypes.</a:t>
            </a:r>
            <a:endParaRPr sz="1900"/>
          </a:p>
        </p:txBody>
      </p:sp>
      <p:sp>
        <p:nvSpPr>
          <p:cNvPr id="152" name="Google Shape;152;p17"/>
          <p:cNvSpPr txBox="1"/>
          <p:nvPr/>
        </p:nvSpPr>
        <p:spPr>
          <a:xfrm>
            <a:off x="571500" y="4864333"/>
            <a:ext cx="8991600" cy="6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413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662"/>
              <a:buFont typeface="Plus Jakarta Sans"/>
              <a:buChar char="●"/>
            </a:pPr>
            <a:r>
              <a:rPr b="1" i="0" lang="en-US" sz="16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Focused Learning Culture:</a:t>
            </a:r>
            <a:r>
              <a:rPr b="0" i="0" lang="en-US" sz="16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Provides an organized, highly directed academic atmosphere committed entirely to individual scholarly achievement.</a:t>
            </a:r>
            <a:endParaRPr sz="1900"/>
          </a:p>
        </p:txBody>
      </p:sp>
      <p:sp>
        <p:nvSpPr>
          <p:cNvPr id="153" name="Google Shape;153;p17"/>
          <p:cNvSpPr txBox="1"/>
          <p:nvPr/>
        </p:nvSpPr>
        <p:spPr>
          <a:xfrm>
            <a:off x="571500" y="476250"/>
            <a:ext cx="11601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Single-Sex Schools: Advantages</a:t>
            </a:r>
            <a:endParaRPr/>
          </a:p>
        </p:txBody>
      </p:sp>
      <p:sp>
        <p:nvSpPr>
          <p:cNvPr id="154" name="Google Shape;154;p17"/>
          <p:cNvSpPr/>
          <p:nvPr/>
        </p:nvSpPr>
        <p:spPr>
          <a:xfrm>
            <a:off x="571500" y="1047750"/>
            <a:ext cx="11049000" cy="19050"/>
          </a:xfrm>
          <a:prstGeom prst="rect">
            <a:avLst/>
          </a:prstGeom>
          <a:solidFill>
            <a:srgbClr val="D7CC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5EF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8"/>
          <p:cNvSpPr txBox="1"/>
          <p:nvPr/>
        </p:nvSpPr>
        <p:spPr>
          <a:xfrm>
            <a:off x="914400" y="1460500"/>
            <a:ext cx="9721800" cy="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Limited Social Interaction: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Limits day-to-day communication, social bonding, and mutual familiarity between boys and girls during formative years.</a:t>
            </a:r>
            <a:endParaRPr sz="1800"/>
          </a:p>
        </p:txBody>
      </p:sp>
      <p:sp>
        <p:nvSpPr>
          <p:cNvPr id="160" name="Google Shape;160;p18"/>
          <p:cNvSpPr txBox="1"/>
          <p:nvPr/>
        </p:nvSpPr>
        <p:spPr>
          <a:xfrm>
            <a:off x="914400" y="2305688"/>
            <a:ext cx="9721800" cy="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Restricted Collaborative Teamwork: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Offers minimal opportunity to practice collaborative problem-solving and leadership in mixed-gender team settings.</a:t>
            </a:r>
            <a:endParaRPr sz="1800"/>
          </a:p>
        </p:txBody>
      </p:sp>
      <p:sp>
        <p:nvSpPr>
          <p:cNvPr id="161" name="Google Shape;161;p18"/>
          <p:cNvSpPr txBox="1"/>
          <p:nvPr/>
        </p:nvSpPr>
        <p:spPr>
          <a:xfrm>
            <a:off x="914400" y="3162466"/>
            <a:ext cx="9721800" cy="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Interpersonal Misunderstandings: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Lack of regular peer exposure may foster misconceptions, awkwardness, and mutual apprehension regarding the opposite sex.</a:t>
            </a:r>
            <a:endParaRPr sz="1800"/>
          </a:p>
        </p:txBody>
      </p:sp>
      <p:sp>
        <p:nvSpPr>
          <p:cNvPr id="162" name="Google Shape;162;p18"/>
          <p:cNvSpPr txBox="1"/>
          <p:nvPr/>
        </p:nvSpPr>
        <p:spPr>
          <a:xfrm>
            <a:off x="914400" y="4019272"/>
            <a:ext cx="9721800" cy="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Stereotype Reinforcement: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Can inadvertently entrench insular attitudes and exaggerated expectations about gender-specific behavior and norms.</a:t>
            </a:r>
            <a:endParaRPr sz="1800"/>
          </a:p>
        </p:txBody>
      </p:sp>
      <p:sp>
        <p:nvSpPr>
          <p:cNvPr id="163" name="Google Shape;163;p18"/>
          <p:cNvSpPr txBox="1"/>
          <p:nvPr/>
        </p:nvSpPr>
        <p:spPr>
          <a:xfrm>
            <a:off x="914400" y="4864463"/>
            <a:ext cx="9721800" cy="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Real-World Adjustment Challenges: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May create initial difficulties when students transition into diverse, co-ed professional workplaces and universities.</a:t>
            </a:r>
            <a:endParaRPr sz="1800"/>
          </a:p>
        </p:txBody>
      </p:sp>
      <p:sp>
        <p:nvSpPr>
          <p:cNvPr id="164" name="Google Shape;164;p18"/>
          <p:cNvSpPr txBox="1"/>
          <p:nvPr/>
        </p:nvSpPr>
        <p:spPr>
          <a:xfrm>
            <a:off x="571500" y="476250"/>
            <a:ext cx="11601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Single-Sex Schools: Limitations</a:t>
            </a:r>
            <a:endParaRPr/>
          </a:p>
        </p:txBody>
      </p:sp>
      <p:sp>
        <p:nvSpPr>
          <p:cNvPr id="165" name="Google Shape;165;p18"/>
          <p:cNvSpPr/>
          <p:nvPr/>
        </p:nvSpPr>
        <p:spPr>
          <a:xfrm>
            <a:off x="571500" y="1047750"/>
            <a:ext cx="11049000" cy="19050"/>
          </a:xfrm>
          <a:prstGeom prst="rect">
            <a:avLst/>
          </a:prstGeom>
          <a:solidFill>
            <a:srgbClr val="D7CC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5EF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0" name="Google Shape;17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9"/>
          <p:cNvSpPr txBox="1"/>
          <p:nvPr/>
        </p:nvSpPr>
        <p:spPr>
          <a:xfrm>
            <a:off x="609600" y="514598"/>
            <a:ext cx="5600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Co-Educational Schools</a:t>
            </a:r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609600" y="1925925"/>
            <a:ext cx="4991100" cy="9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Combined Learning: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Male and female students study, discover, and grow together within the exact same educational classrooms.</a:t>
            </a:r>
            <a:endParaRPr sz="1800"/>
          </a:p>
        </p:txBody>
      </p:sp>
      <p:sp>
        <p:nvSpPr>
          <p:cNvPr id="173" name="Google Shape;173;p19"/>
          <p:cNvSpPr txBox="1"/>
          <p:nvPr/>
        </p:nvSpPr>
        <p:spPr>
          <a:xfrm>
            <a:off x="609600" y="3195372"/>
            <a:ext cx="4991100" cy="9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Shared Infrastructure: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Both genders share all school facilities, libraries, labs, and collaborative social spaces equally.</a:t>
            </a:r>
            <a:endParaRPr sz="1800"/>
          </a:p>
        </p:txBody>
      </p:sp>
      <p:sp>
        <p:nvSpPr>
          <p:cNvPr id="174" name="Google Shape;174;p19"/>
          <p:cNvSpPr txBox="1"/>
          <p:nvPr/>
        </p:nvSpPr>
        <p:spPr>
          <a:xfrm>
            <a:off x="609600" y="4464822"/>
            <a:ext cx="4991100" cy="12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Natural Socialization: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Daily peer interactions foster authentic communication, mutual respect, and natural cooperation from an early age.</a:t>
            </a:r>
            <a:endParaRPr sz="1800"/>
          </a:p>
        </p:txBody>
      </p:sp>
      <p:pic>
        <p:nvPicPr>
          <p:cNvPr descr="image.png" id="175" name="Google Shape;17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96025" y="1847850"/>
            <a:ext cx="5314950" cy="398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9"/>
          <p:cNvSpPr/>
          <p:nvPr/>
        </p:nvSpPr>
        <p:spPr>
          <a:xfrm>
            <a:off x="571500" y="1047750"/>
            <a:ext cx="11049000" cy="19200"/>
          </a:xfrm>
          <a:prstGeom prst="rect">
            <a:avLst/>
          </a:prstGeom>
          <a:solidFill>
            <a:srgbClr val="D7CC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5EF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1" name="Google Shape;18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0"/>
          <p:cNvSpPr txBox="1"/>
          <p:nvPr/>
        </p:nvSpPr>
        <p:spPr>
          <a:xfrm>
            <a:off x="914400" y="1500150"/>
            <a:ext cx="9293100" cy="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Equality &amp; Mutual Respect: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Promotes an organic sense of gender parity, mutual appreciation, and egalitarian attitudes through everyday shared experiences.</a:t>
            </a:r>
            <a:endParaRPr sz="1800"/>
          </a:p>
        </p:txBody>
      </p:sp>
      <p:sp>
        <p:nvSpPr>
          <p:cNvPr id="183" name="Google Shape;183;p20"/>
          <p:cNvSpPr txBox="1"/>
          <p:nvPr/>
        </p:nvSpPr>
        <p:spPr>
          <a:xfrm>
            <a:off x="914400" y="2230955"/>
            <a:ext cx="9293100" cy="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Comprehensive Communication: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Strengthens interpersonal communication skills, enabling students to interact comfortably with all peers regardless of gender.</a:t>
            </a:r>
            <a:endParaRPr sz="1800"/>
          </a:p>
        </p:txBody>
      </p:sp>
      <p:sp>
        <p:nvSpPr>
          <p:cNvPr id="184" name="Google Shape;184;p20"/>
          <p:cNvSpPr txBox="1"/>
          <p:nvPr/>
        </p:nvSpPr>
        <p:spPr>
          <a:xfrm>
            <a:off x="914400" y="2961762"/>
            <a:ext cx="9293100" cy="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Collaborative Team Dynamics: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Encourages inclusive teamwork by integrating multifaceted viewpoints and problem-solving styles in school projects.</a:t>
            </a:r>
            <a:endParaRPr sz="1800"/>
          </a:p>
        </p:txBody>
      </p:sp>
      <p:sp>
        <p:nvSpPr>
          <p:cNvPr id="185" name="Google Shape;185;p20"/>
          <p:cNvSpPr txBox="1"/>
          <p:nvPr/>
        </p:nvSpPr>
        <p:spPr>
          <a:xfrm>
            <a:off x="914400" y="3669361"/>
            <a:ext cx="9293100" cy="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Dismantling Prejudices: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Actively breaks down superficial gender barriers and myths by fostering direct understanding and authentic camaraderie.</a:t>
            </a:r>
            <a:endParaRPr sz="1800"/>
          </a:p>
        </p:txBody>
      </p:sp>
      <p:sp>
        <p:nvSpPr>
          <p:cNvPr id="186" name="Google Shape;186;p20"/>
          <p:cNvSpPr txBox="1"/>
          <p:nvPr/>
        </p:nvSpPr>
        <p:spPr>
          <a:xfrm>
            <a:off x="914400" y="4376960"/>
            <a:ext cx="9293100" cy="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77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562"/>
              <a:buFont typeface="Plus Jakarta Sans"/>
              <a:buChar char="●"/>
            </a:pPr>
            <a:r>
              <a:rPr b="1" i="0" lang="en-US" sz="15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Societal Preparedness:</a:t>
            </a:r>
            <a:r>
              <a:rPr b="0" i="0" lang="en-US" sz="15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Thoroughly equips students to navigate diverse modern professional work environments, leadership roles, and civic life.</a:t>
            </a:r>
            <a:endParaRPr sz="1800"/>
          </a:p>
        </p:txBody>
      </p:sp>
      <p:sp>
        <p:nvSpPr>
          <p:cNvPr id="187" name="Google Shape;187;p20"/>
          <p:cNvSpPr txBox="1"/>
          <p:nvPr/>
        </p:nvSpPr>
        <p:spPr>
          <a:xfrm>
            <a:off x="571500" y="476250"/>
            <a:ext cx="11601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Co-Educational Schools: Advantages</a:t>
            </a:r>
            <a:endParaRPr/>
          </a:p>
        </p:txBody>
      </p:sp>
      <p:sp>
        <p:nvSpPr>
          <p:cNvPr id="188" name="Google Shape;188;p20"/>
          <p:cNvSpPr/>
          <p:nvPr/>
        </p:nvSpPr>
        <p:spPr>
          <a:xfrm>
            <a:off x="571500" y="1047750"/>
            <a:ext cx="11049000" cy="19050"/>
          </a:xfrm>
          <a:prstGeom prst="rect">
            <a:avLst/>
          </a:prstGeom>
          <a:solidFill>
            <a:srgbClr val="D7CC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5EF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 txBox="1"/>
          <p:nvPr/>
        </p:nvSpPr>
        <p:spPr>
          <a:xfrm>
            <a:off x="571500" y="1414400"/>
            <a:ext cx="9556800" cy="6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413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662"/>
              <a:buFont typeface="Plus Jakarta Sans"/>
              <a:buChar char="●"/>
            </a:pPr>
            <a:r>
              <a:rPr b="1" i="0" lang="en-US" sz="16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Shyness &amp; Self-Consciousness:</a:t>
            </a:r>
            <a:r>
              <a:rPr b="0" i="0" lang="en-US" sz="16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Certain students may feel inhibited, self-conscious, or hesitant to voice opinions in mixed-gender class forums.</a:t>
            </a:r>
            <a:endParaRPr sz="1900"/>
          </a:p>
        </p:txBody>
      </p:sp>
      <p:sp>
        <p:nvSpPr>
          <p:cNvPr id="194" name="Google Shape;194;p21"/>
          <p:cNvSpPr txBox="1"/>
          <p:nvPr/>
        </p:nvSpPr>
        <p:spPr>
          <a:xfrm>
            <a:off x="571500" y="2380722"/>
            <a:ext cx="95568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0200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600"/>
              <a:buFont typeface="Plus Jakarta Sans"/>
              <a:buChar char="●"/>
            </a:pPr>
            <a:r>
              <a:rPr b="1" i="0" lang="en-US" sz="1600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Heightened Social Distractions:</a:t>
            </a:r>
            <a:r>
              <a:rPr b="0" i="0" lang="en-US" sz="1600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Interpersonal social friction, dating anxieties, and adolescent peer pressure can occasionally divert focus from study.</a:t>
            </a:r>
            <a:endParaRPr sz="1600"/>
          </a:p>
        </p:txBody>
      </p:sp>
      <p:sp>
        <p:nvSpPr>
          <p:cNvPr id="195" name="Google Shape;195;p21"/>
          <p:cNvSpPr txBox="1"/>
          <p:nvPr/>
        </p:nvSpPr>
        <p:spPr>
          <a:xfrm>
            <a:off x="571500" y="3347044"/>
            <a:ext cx="9556800" cy="6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413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662"/>
              <a:buFont typeface="Plus Jakarta Sans"/>
              <a:buChar char="●"/>
            </a:pPr>
            <a:r>
              <a:rPr b="1" i="0" lang="en-US" sz="16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Equitable Attention Demands:</a:t>
            </a:r>
            <a:r>
              <a:rPr b="0" i="0" lang="en-US" sz="16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Educators must remain constantly vigilant to ensure classroom participation and teacher support are distributed equally.</a:t>
            </a:r>
            <a:endParaRPr sz="1900"/>
          </a:p>
        </p:txBody>
      </p:sp>
      <p:sp>
        <p:nvSpPr>
          <p:cNvPr id="196" name="Google Shape;196;p21"/>
          <p:cNvSpPr txBox="1"/>
          <p:nvPr/>
        </p:nvSpPr>
        <p:spPr>
          <a:xfrm>
            <a:off x="571500" y="4313365"/>
            <a:ext cx="9556800" cy="6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413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662"/>
              <a:buFont typeface="Plus Jakarta Sans"/>
              <a:buChar char="●"/>
            </a:pPr>
            <a:r>
              <a:rPr b="1" i="0" lang="en-US" sz="16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Classroom Management Nuances:</a:t>
            </a:r>
            <a:r>
              <a:rPr b="0" i="0" lang="en-US" sz="16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Requires sophisticated teacher management to balance differing classroom socialization patterns without bias.</a:t>
            </a:r>
            <a:endParaRPr sz="1900"/>
          </a:p>
        </p:txBody>
      </p:sp>
      <p:sp>
        <p:nvSpPr>
          <p:cNvPr id="197" name="Google Shape;197;p21"/>
          <p:cNvSpPr txBox="1"/>
          <p:nvPr/>
        </p:nvSpPr>
        <p:spPr>
          <a:xfrm>
            <a:off x="571500" y="5279687"/>
            <a:ext cx="9556800" cy="6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413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662"/>
              <a:buFont typeface="Plus Jakarta Sans"/>
              <a:buChar char="●"/>
            </a:pPr>
            <a:r>
              <a:rPr b="1" i="0" lang="en-US" sz="16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Unhealthy Peer Competition:</a:t>
            </a:r>
            <a:r>
              <a:rPr b="0" i="0" lang="en-US" sz="16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Can occasionally generate gender-based rivalry or social benchmarking that impacts students' self-esteem.</a:t>
            </a:r>
            <a:endParaRPr sz="1900"/>
          </a:p>
        </p:txBody>
      </p:sp>
      <p:sp>
        <p:nvSpPr>
          <p:cNvPr id="198" name="Google Shape;198;p21"/>
          <p:cNvSpPr txBox="1"/>
          <p:nvPr/>
        </p:nvSpPr>
        <p:spPr>
          <a:xfrm>
            <a:off x="571500" y="476250"/>
            <a:ext cx="11601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Co-Educational Schools: Limitations</a:t>
            </a:r>
            <a:endParaRPr/>
          </a:p>
        </p:txBody>
      </p:sp>
      <p:sp>
        <p:nvSpPr>
          <p:cNvPr id="199" name="Google Shape;199;p21"/>
          <p:cNvSpPr/>
          <p:nvPr/>
        </p:nvSpPr>
        <p:spPr>
          <a:xfrm>
            <a:off x="571500" y="1047750"/>
            <a:ext cx="11049000" cy="19050"/>
          </a:xfrm>
          <a:prstGeom prst="rect">
            <a:avLst/>
          </a:prstGeom>
          <a:solidFill>
            <a:srgbClr val="D7CC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5EF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4" name="Google Shape;20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5" name="Google Shape;20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428750"/>
            <a:ext cx="11049000" cy="473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2"/>
          <p:cNvSpPr txBox="1"/>
          <p:nvPr/>
        </p:nvSpPr>
        <p:spPr>
          <a:xfrm>
            <a:off x="1117600" y="1967450"/>
            <a:ext cx="99948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04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762"/>
              <a:buFont typeface="Plus Jakarta Sans"/>
              <a:buChar char="●"/>
            </a:pPr>
            <a:r>
              <a:rPr b="1" i="0" lang="en-US" sz="17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Balanced Assessment:</a:t>
            </a:r>
            <a:r>
              <a:rPr b="0" i="0" lang="en-US" sz="17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Both single-sex and co-educational models possess distinctive educational advantages alongside practical limitations.</a:t>
            </a:r>
            <a:endParaRPr sz="2000"/>
          </a:p>
        </p:txBody>
      </p:sp>
      <p:sp>
        <p:nvSpPr>
          <p:cNvPr id="207" name="Google Shape;207;p22"/>
          <p:cNvSpPr txBox="1"/>
          <p:nvPr/>
        </p:nvSpPr>
        <p:spPr>
          <a:xfrm>
            <a:off x="1117600" y="2976692"/>
            <a:ext cx="99948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04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762"/>
              <a:buFont typeface="Plus Jakarta Sans"/>
              <a:buChar char="●"/>
            </a:pPr>
            <a:r>
              <a:rPr b="1" i="0" lang="en-US" sz="17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Primary Objective:</a:t>
            </a:r>
            <a:r>
              <a:rPr b="0" i="0" lang="en-US" sz="17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The foremost priority of modern schooling must remain delivering equal opportunity, dignity, and tailored mentorship to every student.</a:t>
            </a:r>
            <a:endParaRPr sz="2000"/>
          </a:p>
        </p:txBody>
      </p:sp>
      <p:sp>
        <p:nvSpPr>
          <p:cNvPr id="208" name="Google Shape;208;p22"/>
          <p:cNvSpPr txBox="1"/>
          <p:nvPr/>
        </p:nvSpPr>
        <p:spPr>
          <a:xfrm>
            <a:off x="1117600" y="3985935"/>
            <a:ext cx="99948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0487" lvl="0" marL="457200" marR="0" rtl="0" algn="l">
              <a:lnSpc>
                <a:spcPct val="145008"/>
              </a:lnSpc>
              <a:spcBef>
                <a:spcPts val="0"/>
              </a:spcBef>
              <a:spcAft>
                <a:spcPts val="0"/>
              </a:spcAft>
              <a:buSzPts val="1762"/>
              <a:buFont typeface="Plus Jakarta Sans"/>
              <a:buChar char="●"/>
            </a:pPr>
            <a:r>
              <a:rPr b="1" i="0" lang="en-US" sz="1762" u="none" cap="none" strike="noStrike">
                <a:solidFill>
                  <a:srgbClr val="2B170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Empowering Inclusive Spaces:</a:t>
            </a:r>
            <a:r>
              <a:rPr b="0" i="0" lang="en-US" sz="1762" u="none" cap="none" strike="noStrike">
                <a:solidFill>
                  <a:srgbClr val="42352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An intentionally gender-inclusive atmosphere fosters self-confidence, empathy, and constructive collaboration for 21st-century society.</a:t>
            </a:r>
            <a:endParaRPr sz="2000"/>
          </a:p>
        </p:txBody>
      </p:sp>
      <p:sp>
        <p:nvSpPr>
          <p:cNvPr id="209" name="Google Shape;209;p22"/>
          <p:cNvSpPr txBox="1"/>
          <p:nvPr/>
        </p:nvSpPr>
        <p:spPr>
          <a:xfrm>
            <a:off x="571500" y="476250"/>
            <a:ext cx="116014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Conclusion</a:t>
            </a:r>
            <a:endParaRPr/>
          </a:p>
        </p:txBody>
      </p:sp>
      <p:sp>
        <p:nvSpPr>
          <p:cNvPr id="210" name="Google Shape;210;p22"/>
          <p:cNvSpPr/>
          <p:nvPr/>
        </p:nvSpPr>
        <p:spPr>
          <a:xfrm>
            <a:off x="571500" y="1047750"/>
            <a:ext cx="11049000" cy="19050"/>
          </a:xfrm>
          <a:prstGeom prst="rect">
            <a:avLst/>
          </a:prstGeom>
          <a:solidFill>
            <a:srgbClr val="D7CCC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5EF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5" name="Google Shape;21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6" name="Google Shape;21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7500" y="3495675"/>
            <a:ext cx="7597001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3"/>
          <p:cNvSpPr txBox="1"/>
          <p:nvPr/>
        </p:nvSpPr>
        <p:spPr>
          <a:xfrm>
            <a:off x="295275" y="2447925"/>
            <a:ext cx="1160145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3E2723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