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5" r:id="rId2"/>
    <p:sldId id="262" r:id="rId3"/>
    <p:sldId id="260" r:id="rId4"/>
    <p:sldId id="264" r:id="rId5"/>
    <p:sldId id="259" r:id="rId6"/>
    <p:sldId id="266" r:id="rId7"/>
    <p:sldId id="267" r:id="rId8"/>
    <p:sldId id="268" r:id="rId9"/>
    <p:sldId id="261" r:id="rId10"/>
    <p:sldId id="269" r:id="rId11"/>
    <p:sldId id="270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046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144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2289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132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939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3659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169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8341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3728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5979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7847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5645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952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21141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011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283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1794D-9630-4FE7-93E9-B92388D92935}" type="datetimeFigureOut">
              <a:rPr lang="en-IN" smtClean="0"/>
              <a:t>11-12-2025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ABBCFCC-9D4B-4A22-B6B0-F67209E98C0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8997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895311"/>
            <a:ext cx="4572000" cy="20136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solidFill>
                  <a:schemeClr val="accent2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কবিতার উদ্ভব </a:t>
            </a:r>
            <a:r>
              <a:rPr lang="as-IN" sz="1400" dirty="0" smtClean="0">
                <a:solidFill>
                  <a:schemeClr val="accent2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 </a:t>
            </a:r>
            <a:endParaRPr lang="en-IN" sz="1400" dirty="0">
              <a:solidFill>
                <a:schemeClr val="accent2"/>
              </a:solidFill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কবিতার উদ্ভব কেমন করে হয়েছে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?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এর উত্তরে প্রচলিত মতবাদটি হল বেদনা তথা শোক থেকে কবিতার সৃষ্টি হয়েছে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ক্রৌঞ্চমিথুন বিয়োগ জনিত শোক থেকে আদি কবি বাল্মীকির মনে বেদনার সৃষ্টি হয়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সেই বেদনা থেকেই কবির কণ্ঠে শোনা গেল</a:t>
            </a:r>
            <a:r>
              <a:rPr lang="en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—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	 </a:t>
            </a:r>
            <a:r>
              <a:rPr lang="en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     </a:t>
            </a:r>
            <a:r>
              <a:rPr lang="as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মা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নিষাদ প্রতিষ্ঠাং ত্বমগমঃ শাশ্বতী </a:t>
            </a:r>
            <a:r>
              <a:rPr lang="as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সমাঃ</a:t>
            </a:r>
            <a:r>
              <a:rPr lang="hi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</a:t>
            </a:r>
            <a:endParaRPr lang="en-IN" sz="1400" dirty="0"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    </a:t>
            </a:r>
            <a:r>
              <a:rPr lang="en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	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য</a:t>
            </a:r>
            <a:r>
              <a:rPr lang="as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ৎ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ক্রৌঞ্চ মিথুনাদেকমবধীঃ কামমোহিতম্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‌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।। 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   </a:t>
            </a:r>
            <a:endParaRPr lang="en-IN" sz="1400" dirty="0">
              <a:effectLst/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135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214" y="476596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as-IN" sz="1400" b="1" dirty="0" smtClean="0"/>
              <a:t/>
            </a:r>
            <a:br>
              <a:rPr lang="as-IN" sz="1400" b="1" dirty="0" smtClean="0"/>
            </a:br>
            <a:r>
              <a:rPr lang="as-IN" sz="1400" b="1" dirty="0"/>
              <a:t/>
            </a:r>
            <a:br>
              <a:rPr lang="as-IN" sz="1400" b="1" dirty="0"/>
            </a:br>
            <a:r>
              <a:rPr lang="as-IN" sz="1400" b="1" dirty="0" smtClean="0"/>
              <a:t/>
            </a:r>
            <a:br>
              <a:rPr lang="as-IN" sz="1400" b="1" dirty="0" smtClean="0"/>
            </a:b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</a:t>
            </a:r>
            <a:r>
              <a:rPr lang="en-IN" sz="14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কারা</a:t>
            </a:r>
            <a:r>
              <a:rPr lang="en-IN" sz="1400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797396"/>
            <a:ext cx="6347714" cy="3880773"/>
          </a:xfrm>
        </p:spPr>
        <p:txBody>
          <a:bodyPr>
            <a:normAutofit/>
          </a:bodyPr>
          <a:lstStyle/>
          <a:p>
            <a:r>
              <a:rPr lang="en-IN" sz="1400" dirty="0" err="1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জীবনানন্দ</a:t>
            </a:r>
            <a:r>
              <a:rPr lang="en-IN" sz="1400" dirty="0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দাশ</a:t>
            </a:r>
            <a:r>
              <a:rPr lang="en-IN" sz="1400" dirty="0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‘</a:t>
            </a:r>
            <a:r>
              <a:rPr lang="en-IN" sz="1400" dirty="0" err="1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কবিতার</a:t>
            </a:r>
            <a:r>
              <a:rPr lang="en-IN" sz="1400" dirty="0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কথা</a:t>
            </a:r>
            <a:r>
              <a:rPr lang="en-IN" sz="1400" dirty="0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’ </a:t>
            </a:r>
            <a:r>
              <a:rPr lang="en-IN" sz="1400" dirty="0" err="1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প্রবন্ধে</a:t>
            </a:r>
            <a:r>
              <a:rPr lang="en-IN" sz="1400" dirty="0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লিখেছেন</a:t>
            </a:r>
            <a:r>
              <a:rPr lang="en-IN" sz="1400" dirty="0" smtClean="0">
                <a:solidFill>
                  <a:schemeClr val="accent2">
                    <a:lumMod val="75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</a:p>
          <a:p>
            <a:pPr marL="0" indent="0" algn="just">
              <a:buNone/>
            </a:pP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“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সকলেই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নয়</a:t>
            </a:r>
            <a:r>
              <a:rPr lang="en-IN" sz="1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কেউ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কেউ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;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কবি―কেননা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তাদের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হৃদয়ে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কল্পনার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কল্পনার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ভিতরে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চিন্তা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অভিজ্ঞতার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স্বতন্ত্র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সারবত্তা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রয়েছে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তাদের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পশ্চাতে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অনেক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বিগত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শতাব্দী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ধরে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এবং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তাদের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সঙ্গে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সঙ্গে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আধুনিক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জগতের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নব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নব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কাব্য-বিকিরণ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সাহায্য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করছে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।”…   </a:t>
            </a:r>
            <a:endParaRPr lang="en-IN" sz="14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40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s-IN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কবিতা</a:t>
            </a:r>
            <a:r>
              <a:rPr lang="en-IN" sz="14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লেখার </a:t>
            </a: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রীতিনীতি</a:t>
            </a:r>
            <a:r>
              <a:rPr lang="en-IN" sz="14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endParaRPr lang="en-IN" sz="1400" dirty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603" y="1930400"/>
            <a:ext cx="6347714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কবিতা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পড়া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মাতৃভাষার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সঙ্গে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অন্যান্য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ভাষার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ভাব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অনুযায়ী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শব্দের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কল্পনা-চিন্তা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as-IN" sz="1400" dirty="0" smtClean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বাস্তব</a:t>
            </a:r>
            <a:r>
              <a:rPr lang="en-IN" sz="1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অভিজ্ঞতা</a:t>
            </a:r>
            <a:r>
              <a:rPr lang="en-IN" sz="1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ছন্দ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পদ্য-গদ্য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অলংকার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উপমা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রূপক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ইত্যাদি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বিষয়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(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বিবিধ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নামকরণ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আকার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  <a:p>
            <a:pPr>
              <a:buFont typeface="Wingdings" panose="05000000000000000000" pitchFamily="2" charset="2"/>
              <a:buChar char="v"/>
            </a:pPr>
            <a:endParaRPr lang="en-IN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33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en-IN" sz="16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কবিতার</a:t>
            </a:r>
            <a:r>
              <a:rPr lang="en-IN" sz="16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6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পঙ্‌ক্তি</a:t>
            </a:r>
            <a:r>
              <a:rPr lang="en-IN" sz="16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endParaRPr lang="en-IN" sz="1600" dirty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158" y="2045692"/>
            <a:ext cx="3090672" cy="576262"/>
          </a:xfrm>
        </p:spPr>
        <p:txBody>
          <a:bodyPr/>
          <a:lstStyle/>
          <a:p>
            <a:r>
              <a:rPr lang="en-IN" sz="1400" b="1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হাইকু</a:t>
            </a:r>
            <a:r>
              <a:rPr lang="en-IN" sz="1400" b="1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(Haiku) </a:t>
            </a:r>
            <a:endParaRPr lang="en-IN" sz="1400" b="1" dirty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N" sz="1400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তিন</a:t>
            </a:r>
            <a:r>
              <a:rPr lang="en-IN" sz="1400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পঙ্‌ক্তি</a:t>
            </a:r>
            <a:endParaRPr lang="en-IN" sz="1400" dirty="0" smtClean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ফুলগুলি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যেন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কথা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পাতাগুলি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যেন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চারিদিকে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তার</a:t>
            </a:r>
            <a:endParaRPr lang="en-IN" sz="14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পুঞ্জিত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নীরবতা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 </a:t>
            </a:r>
            <a:endParaRPr lang="as-IN" sz="1400" dirty="0" smtClean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0" indent="0">
              <a:buNone/>
            </a:pPr>
            <a:r>
              <a:rPr lang="as-IN" sz="1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	</a:t>
            </a:r>
            <a:r>
              <a:rPr lang="as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		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(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রবীন্দ্রনাথ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ঠাকুর</a:t>
            </a:r>
            <a:r>
              <a:rPr lang="as-IN" sz="1400" dirty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021858" y="2045692"/>
            <a:ext cx="3090672" cy="576262"/>
          </a:xfrm>
        </p:spPr>
        <p:txBody>
          <a:bodyPr/>
          <a:lstStyle/>
          <a:p>
            <a:r>
              <a:rPr lang="en-IN" sz="1400" b="1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লিমেরিক</a:t>
            </a:r>
            <a:r>
              <a:rPr lang="en-IN" sz="1400" b="1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(Limerick</a:t>
            </a:r>
            <a:r>
              <a:rPr lang="en-IN" sz="14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 </a:t>
            </a:r>
            <a:endParaRPr lang="en-IN" sz="1400" dirty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42768"/>
          </a:xfrm>
        </p:spPr>
        <p:txBody>
          <a:bodyPr>
            <a:normAutofit/>
          </a:bodyPr>
          <a:lstStyle/>
          <a:p>
            <a:r>
              <a:rPr lang="en-IN" sz="1400" dirty="0" err="1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পাঁচ</a:t>
            </a:r>
            <a:r>
              <a:rPr lang="en-IN" sz="1400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পঙ্‌ক্তির</a:t>
            </a:r>
            <a:r>
              <a:rPr lang="en-IN" sz="14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কবিতা</a:t>
            </a:r>
            <a:endParaRPr lang="en-IN" sz="1400" dirty="0" smtClean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অযোধ্যায়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ফিরলেন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রাম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রাও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হাঁপ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ছেড়ে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বাঁচলেম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আমরাও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এবার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তোমরা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যারা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মাস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শেষে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গদিহারা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  <a:p>
            <a:pPr marL="0" indent="0">
              <a:buNone/>
            </a:pP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ঘরে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বসে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হাত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কামড়াও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।। 		</a:t>
            </a:r>
            <a:r>
              <a:rPr lang="as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				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(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অন্নদাশঙ্কর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রায়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)  </a:t>
            </a:r>
            <a:endParaRPr lang="en-IN" sz="1400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7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4" y="542482"/>
            <a:ext cx="5826719" cy="1646302"/>
          </a:xfrm>
        </p:spPr>
        <p:txBody>
          <a:bodyPr/>
          <a:lstStyle/>
          <a:p>
            <a:pPr algn="ctr"/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সামাজিক</a:t>
            </a:r>
            <a:r>
              <a:rPr lang="en-IN" sz="14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গণমাধ্যমে</a:t>
            </a:r>
            <a:r>
              <a:rPr lang="en-IN" sz="14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কবিতা </a:t>
            </a:r>
            <a:endParaRPr lang="en-IN" sz="1400" dirty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3" y="2525144"/>
            <a:ext cx="5826719" cy="1096899"/>
          </a:xfrm>
        </p:spPr>
        <p:txBody>
          <a:bodyPr>
            <a:noAutofit/>
          </a:bodyPr>
          <a:lstStyle/>
          <a:p>
            <a:pPr algn="ctr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facebook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algn="ctr"/>
            <a:r>
              <a:rPr lang="en-IN" sz="1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w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hatsapp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algn="ctr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Instagram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  <a:p>
            <a:pPr algn="ctr"/>
            <a:r>
              <a:rPr lang="en-IN" sz="1400" dirty="0" err="1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y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outube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algn="ctr"/>
            <a:r>
              <a:rPr lang="en-IN" sz="1400" b="1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লিখছেন</a:t>
            </a:r>
            <a:r>
              <a:rPr lang="en-IN" sz="1400" b="1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: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সুবোধ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ঘোষ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তসলিমা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নাসরিন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মন্দাক্রান্তা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সেন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প্রমুখ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90262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727701"/>
            <a:ext cx="4572000" cy="18508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IN" sz="1400" dirty="0">
                <a:solidFill>
                  <a:schemeClr val="accent2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</a:t>
            </a:r>
            <a:r>
              <a:rPr lang="as-IN" sz="1400" dirty="0">
                <a:solidFill>
                  <a:schemeClr val="accent2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রবীন্দ্রনাথ ঠাকুর  </a:t>
            </a:r>
            <a:endParaRPr lang="en-IN" sz="1400" dirty="0">
              <a:solidFill>
                <a:schemeClr val="accent2"/>
              </a:solidFill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রবীন্দ্রনাথ ঠাকুর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‘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জীবনস্মৃতি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’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গ্রন্থে নারীদের কবিতা লেখার সম্পর্কে </a:t>
            </a:r>
            <a:r>
              <a:rPr lang="en-IN" sz="1400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জানিয়েছিলেন</a:t>
            </a:r>
            <a:r>
              <a:rPr lang="en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—      </a:t>
            </a:r>
            <a:endParaRPr lang="en-IN" sz="1400" dirty="0"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just"/>
            <a:r>
              <a:rPr lang="en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…</a:t>
            </a:r>
            <a:r>
              <a:rPr lang="as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মনে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আছে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তখন দৈবাৎ যে দুই একজনমাত্র স্ত্রীলোক কবিতা লিখিতেন তাঁহাদিগকে বিধাতার আশ্চর্য সৃষ্টি বলিয়া সকলে গণ্য করিত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এখন যদি শুনি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কোনো স্ত্রীলোক কবিতা লেখেন না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তবে সেইটেই এখন অসম্ভব বোধ হয় যে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সহজে বিশ্বাস করিতে পারি না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… </a:t>
            </a:r>
            <a:endParaRPr lang="en-IN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143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96068" y="1437693"/>
            <a:ext cx="4572000" cy="36721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solidFill>
                  <a:schemeClr val="accent2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অনঙ্গমোহিনী দেবী </a:t>
            </a:r>
            <a:r>
              <a:rPr lang="as-IN" sz="1400" dirty="0" smtClean="0">
                <a:solidFill>
                  <a:schemeClr val="accent2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</a:t>
            </a:r>
            <a:endParaRPr lang="en-IN" sz="1400" dirty="0">
              <a:solidFill>
                <a:schemeClr val="accent2"/>
              </a:solidFill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উনিশ শতকে ত্রিপুরার মহিলা কবিদের মধ্যে অন্যতম কবি ছিলেন মহারাজা বীরচন্দ্র মাণিক্যের বড় মেয়ে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অনঙ্গমোহিনী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দেবী</a:t>
            </a:r>
            <a:r>
              <a:rPr lang="hi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অনঙ্গমোহিনী দেবী একাধিক কবিতা লিখেছিলেন</a:t>
            </a:r>
            <a:r>
              <a:rPr lang="hi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এক্ষেত্রে তিনি পিতার কাছ থেকেই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অনুপ্রেরণা</a:t>
            </a:r>
            <a:r>
              <a:rPr lang="en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পেয়েছিলেন</a:t>
            </a:r>
            <a:r>
              <a:rPr lang="hi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পরবর্তীকালে অনঙ্গমোহিনী দেবীর এই অনুপ্রেরণা প্রবেশ করে তাঁর বোন মৃনালিণী দেবী এবং রাজ পরিবারের অন্যান্য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নারীদের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মধ্যে</a:t>
            </a:r>
            <a:r>
              <a:rPr lang="hi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অনঙ্গমোহিনী দেবীর রচিত উল্লেখযোগ্য কাব্যগ্রন্থগুলি হল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কণিকা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শোকগাথা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প্রীতি</a:t>
            </a:r>
            <a:r>
              <a:rPr lang="hi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তৎকালীন সময়ে বাংলার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অন্যান্য মহিলা কবিদের মতো তাঁর কবিতারও মূল বিষয় ছিল পারিবারিক জীবন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স্বামীভক্তি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বৈধব্য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-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যন্ত্রণা ইত্যাদি</a:t>
            </a:r>
            <a:r>
              <a:rPr lang="hi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</a:t>
            </a:r>
            <a:r>
              <a:rPr lang="en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তবে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এর পাশাপাশি তাঁর কবিতায় স্থান পেয়েছে নিসর্গ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-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প্রকৃতি</a:t>
            </a:r>
            <a:r>
              <a:rPr lang="hi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এর উল্লেখ আছে তাঁর রচিত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‘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নিশীথ সঙ্গীত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’ 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কবিতায়</a:t>
            </a:r>
            <a:r>
              <a:rPr lang="hi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যেমন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: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বরষা আইল নামি গুরু গরজনে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শীতল হয়েছে ধরা ঘন বরিষণে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;</a:t>
            </a:r>
          </a:p>
          <a:p>
            <a:pPr marL="68580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IN" sz="1200" dirty="0">
                <a:solidFill>
                  <a:srgbClr val="FF0000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*  * * *</a:t>
            </a:r>
            <a:endParaRPr lang="en-IN" sz="1200" dirty="0"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সারাদিন মেঘে মেঘে আঁধার গগন</a:t>
            </a:r>
            <a:r>
              <a:rPr lang="en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</a:t>
            </a:r>
            <a:endParaRPr lang="en-IN" sz="1200" dirty="0"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indent="457200" algn="ctr">
              <a:lnSpc>
                <a:spcPct val="107000"/>
              </a:lnSpc>
              <a:spcAft>
                <a:spcPts val="800"/>
              </a:spcAft>
            </a:pPr>
            <a:r>
              <a:rPr lang="as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নীরদের ঘন স্তরে ঢেকেছে তপন</a:t>
            </a:r>
            <a:r>
              <a:rPr lang="en-IN" sz="12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; … </a:t>
            </a:r>
            <a:r>
              <a:rPr lang="as-IN" sz="12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    </a:t>
            </a:r>
            <a:endParaRPr lang="en-IN" sz="1200" dirty="0">
              <a:effectLst/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55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1602923"/>
            <a:ext cx="4572000" cy="27674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solidFill>
                  <a:schemeClr val="accent2"/>
                </a:solidFill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মহারাজা বীরচন্দ্র মাণিক্য    </a:t>
            </a:r>
            <a:endParaRPr lang="en-IN" sz="1400" dirty="0">
              <a:solidFill>
                <a:schemeClr val="accent2"/>
              </a:solidFill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অনঙ্গমোহিনী দেবীর পিতা মহারাজা বীরচন্দ্র মাণিক্য বড় মাপের কবি ছিলেন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তাঁর উল্লেখযোগ্য কাব্যগ্রন্থ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‘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সোহাগ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’ (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১৮৮৩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)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এখানে মোট ২২টি কবিতা আছে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কবিতাগুলির মূল বিষয় পত্নী প্রেম</a:t>
            </a:r>
            <a:r>
              <a:rPr lang="hi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।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যেমন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: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কতবার হেরিয়াছি থাকি অন্তরালে</a:t>
            </a:r>
            <a:endParaRPr lang="en-IN" sz="1400" dirty="0"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একাকী নির্জনে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তোমার সহিত প্রিয়ে প্রাণের মিলনে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,  </a:t>
            </a:r>
            <a:r>
              <a:rPr lang="en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 </a:t>
            </a:r>
            <a:endParaRPr lang="en-IN" sz="1400" dirty="0"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সমান বয়সী মেলি</a:t>
            </a:r>
            <a:endParaRPr lang="en-IN" sz="1400" dirty="0">
              <a:latin typeface="Kalpurush" panose="02000600000000000000" pitchFamily="2" charset="0"/>
              <a:ea typeface="Calibri" panose="020F0502020204030204" pitchFamily="34" charset="0"/>
              <a:cs typeface="Kalpurush" panose="02000600000000000000" pitchFamily="2" charset="0"/>
            </a:endParaRPr>
          </a:p>
          <a:p>
            <a:pPr algn="ctr"/>
            <a:r>
              <a:rPr lang="as-IN" sz="1400" dirty="0" smtClean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করিতে </a:t>
            </a:r>
            <a:r>
              <a:rPr lang="as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সলিল কেলি</a:t>
            </a:r>
            <a:r>
              <a:rPr lang="en-IN" sz="1400" dirty="0">
                <a:latin typeface="Kalpurush" panose="02000600000000000000" pitchFamily="2" charset="0"/>
                <a:ea typeface="Calibri" panose="020F0502020204030204" pitchFamily="34" charset="0"/>
                <a:cs typeface="Kalpurush" panose="02000600000000000000" pitchFamily="2" charset="0"/>
              </a:rPr>
              <a:t>… </a:t>
            </a:r>
            <a:endParaRPr lang="en-IN" sz="14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51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92728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as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b="1" dirty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b="1" dirty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b="1" dirty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b="1" dirty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en-IN" sz="14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উত্তর-পূর্ব</a:t>
            </a:r>
            <a:r>
              <a:rPr lang="en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ভারতে</a:t>
            </a:r>
            <a:r>
              <a:rPr lang="en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বাংলা</a:t>
            </a:r>
            <a:r>
              <a:rPr lang="en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কবিতার</a:t>
            </a:r>
            <a:r>
              <a:rPr lang="en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লক্ষণ</a:t>
            </a:r>
            <a:r>
              <a:rPr lang="en-IN" sz="14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en-IN" sz="14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013528"/>
            <a:ext cx="6347714" cy="3880773"/>
          </a:xfrm>
        </p:spPr>
        <p:txBody>
          <a:bodyPr>
            <a:normAutofit/>
          </a:bodyPr>
          <a:lstStyle/>
          <a:p>
            <a:pPr algn="just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প্রকৃতির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ব্যবহার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endParaRPr lang="as-IN" sz="1400" dirty="0" smtClean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as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দেবদেবীর উপস্থিতি 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endParaRPr lang="as-IN" sz="1400" dirty="0" smtClean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দেশভাগ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algn="just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জনজাতি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প্রসঙ্গ</a:t>
            </a:r>
            <a:endParaRPr lang="en-IN" sz="1400" dirty="0" smtClean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জন্মভূমির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প্রতি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ভালোবাসা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algn="just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লোকউপকরণ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pPr algn="just"/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প্রেম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r>
              <a:rPr lang="en-IN" sz="1400" dirty="0" err="1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ইত্যাদি</a:t>
            </a:r>
            <a:r>
              <a:rPr lang="en-IN" sz="1400" dirty="0" smtClean="0">
                <a:solidFill>
                  <a:schemeClr val="tx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  <a:p>
            <a:pPr algn="just"/>
            <a:endParaRPr lang="en-IN" sz="2800" b="1" dirty="0" smtClean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endParaRPr lang="en-IN" sz="2800" b="1" dirty="0">
              <a:solidFill>
                <a:schemeClr val="tx1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3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0" y="2551837"/>
            <a:ext cx="4572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as-IN" sz="1600" b="1" dirty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বরাক উপত্যকার </a:t>
            </a:r>
            <a:r>
              <a:rPr lang="as-IN" sz="1600" b="1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কবি</a:t>
            </a:r>
          </a:p>
          <a:p>
            <a:pPr algn="ctr"/>
            <a:endParaRPr lang="as-IN" sz="1400" dirty="0" smtClean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শক্তিপদ </a:t>
            </a:r>
            <a: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  <a:t>ব্রহ্মচারী </a:t>
            </a:r>
            <a:endParaRPr lang="as-IN" sz="14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(মনসামঙ্গল)</a:t>
            </a:r>
          </a:p>
          <a:p>
            <a:pPr algn="ctr"/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  <a:t/>
            </a:r>
            <a:b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</a:br>
            <a: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  <a:t>অশোকবিজয় </a:t>
            </a:r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রাহা </a:t>
            </a:r>
          </a:p>
          <a:p>
            <a:pPr algn="ctr"/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(একটি সন্ধ্যা) </a:t>
            </a:r>
          </a:p>
          <a:p>
            <a:pPr algn="ctr"/>
            <a:endParaRPr lang="as-IN" sz="14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রামেন্দ্র </a:t>
            </a:r>
            <a:r>
              <a:rPr lang="as-IN" sz="1400" dirty="0">
                <a:latin typeface="Kalpurush" panose="02000600000000000000" pitchFamily="2" charset="0"/>
                <a:cs typeface="Kalpurush" panose="02000600000000000000" pitchFamily="2" charset="0"/>
              </a:rPr>
              <a:t>দেশমুখ্য </a:t>
            </a:r>
            <a:endParaRPr lang="as-IN" sz="14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ctr"/>
            <a:r>
              <a:rPr lang="as-IN" sz="1400" dirty="0" smtClean="0">
                <a:latin typeface="Kalpurush" panose="02000600000000000000" pitchFamily="2" charset="0"/>
                <a:cs typeface="Kalpurush" panose="02000600000000000000" pitchFamily="2" charset="0"/>
              </a:rPr>
              <a:t>(জন্মভূমি তোমাকে ভুলি না) </a:t>
            </a:r>
          </a:p>
          <a:p>
            <a:pPr algn="ctr"/>
            <a:endParaRPr lang="as-IN" sz="1400" dirty="0" smtClean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540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1720840"/>
            <a:ext cx="4572000" cy="298543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as-IN" sz="16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	একটি সন্ধ্যা </a:t>
            </a:r>
          </a:p>
          <a:p>
            <a:pPr algn="just"/>
            <a:r>
              <a:rPr lang="as-IN" sz="1600" dirty="0" smtClean="0">
                <a:solidFill>
                  <a:schemeClr val="accent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	অশোকবিজয় রাহা</a:t>
            </a:r>
          </a:p>
          <a:p>
            <a:pPr algn="just"/>
            <a:endParaRPr lang="as-IN" sz="1600" dirty="0">
              <a:solidFill>
                <a:schemeClr val="accent2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বেতারে কার সেতার বাজে, </a:t>
            </a:r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বাংলা </a:t>
            </a:r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খবর </a:t>
            </a:r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শেষ, </a:t>
            </a:r>
            <a:endParaRPr lang="as-IN" sz="1400" dirty="0">
              <a:solidFill>
                <a:srgbClr val="080809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শুনে শুনে পথ দিয়ে যাই, মনে সুরের রেশ,</a:t>
            </a: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মফস্বলের শহরতলি খানিকটা বন-ঘেঁষা,</a:t>
            </a: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ঝোপে ঝাড়ে সন্ধ্যা নামে বুনো গন্ধে মেশা,</a:t>
            </a: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বাঁকের মোড়েই হঠাৎ আসে রাঙা মাটির </a:t>
            </a:r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টিলা, </a:t>
            </a:r>
            <a:endParaRPr lang="as-IN" sz="1400" dirty="0">
              <a:solidFill>
                <a:srgbClr val="080809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ওর </a:t>
            </a:r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পেছনে </a:t>
            </a:r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উঁকি মারে পাহাড়টা </a:t>
            </a:r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 শিলা, </a:t>
            </a:r>
            <a:endParaRPr lang="as-IN" sz="1400" dirty="0">
              <a:solidFill>
                <a:srgbClr val="080809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শেয়াল-ডাকা রাত্রি আসে যেই আসি ওর কাছে,</a:t>
            </a:r>
          </a:p>
          <a:p>
            <a:pPr algn="just"/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বাদুড়গুলো </a:t>
            </a:r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ঝাপটা মারে কাক-ডুমুরের গাছে</a:t>
            </a:r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, </a:t>
            </a:r>
            <a:endParaRPr lang="as-IN" sz="1400" dirty="0">
              <a:solidFill>
                <a:srgbClr val="080809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মাথার উপর ডাকল পেঁচা, চমকে উঠি - আরে !</a:t>
            </a:r>
          </a:p>
          <a:p>
            <a:pPr algn="just"/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আধখানা চাঁদ </a:t>
            </a:r>
            <a:r>
              <a:rPr lang="as-IN" sz="1400" dirty="0" smtClean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আট্‌কে </a:t>
            </a:r>
            <a:r>
              <a:rPr lang="as-IN" sz="1400" dirty="0">
                <a:solidFill>
                  <a:srgbClr val="080809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আছে টেলিগ্রাফের তারে !</a:t>
            </a:r>
            <a:endParaRPr lang="as-IN" sz="1400" b="0" i="0" dirty="0">
              <a:solidFill>
                <a:srgbClr val="080809"/>
              </a:solidFill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56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614" y="2588029"/>
            <a:ext cx="6347714" cy="1320800"/>
          </a:xfrm>
        </p:spPr>
        <p:txBody>
          <a:bodyPr>
            <a:normAutofit/>
          </a:bodyPr>
          <a:lstStyle/>
          <a:p>
            <a:pPr algn="ctr"/>
            <a:r>
              <a:rPr lang="en-IN" sz="16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উপসংহার</a:t>
            </a:r>
            <a:r>
              <a:rPr lang="en-IN" sz="1600" b="1" smtClean="0"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endParaRPr lang="en-IN" sz="16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700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663</TotalTime>
  <Words>467</Words>
  <Application>Microsoft Office PowerPoint</Application>
  <PresentationFormat>On-screen Show (4:3)</PresentationFormat>
  <Paragraphs>85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Kalpurush</vt:lpstr>
      <vt:lpstr>Trebuchet MS</vt:lpstr>
      <vt:lpstr>Vrinda</vt:lpstr>
      <vt:lpstr>Wingdings</vt:lpstr>
      <vt:lpstr>Wingdings 3</vt:lpstr>
      <vt:lpstr>Facet</vt:lpstr>
      <vt:lpstr>PowerPoint Presentation</vt:lpstr>
      <vt:lpstr>   কবি কারা?</vt:lpstr>
      <vt:lpstr>   কবিতা লেখার রীতিনীতি  </vt:lpstr>
      <vt:lpstr>    কবিতার পঙ্‌ক্তি  </vt:lpstr>
      <vt:lpstr>সামাজিক গণমাধ্যমে কবিতা </vt:lpstr>
      <vt:lpstr>PowerPoint Presentation</vt:lpstr>
      <vt:lpstr>PowerPoint Presentation</vt:lpstr>
      <vt:lpstr>PowerPoint Presentation</vt:lpstr>
      <vt:lpstr>    উত্তর-পূর্ব ভারতে বাংলা কবিতার লক্ষণ </vt:lpstr>
      <vt:lpstr>PowerPoint Presentation</vt:lpstr>
      <vt:lpstr>PowerPoint Presentation</vt:lpstr>
      <vt:lpstr>উপসংহার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বাংলা কবিতা</dc:title>
  <dc:creator>Microsoft account</dc:creator>
  <cp:lastModifiedBy>Microsoft account</cp:lastModifiedBy>
  <cp:revision>47</cp:revision>
  <dcterms:created xsi:type="dcterms:W3CDTF">2025-11-22T05:11:23Z</dcterms:created>
  <dcterms:modified xsi:type="dcterms:W3CDTF">2025-12-11T14:27:46Z</dcterms:modified>
</cp:coreProperties>
</file>