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9/8/2026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9/8/2026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9/8/2026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9/8/2026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9/8/2026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9/8/2026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9/8/2026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9/8/2026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4.xml" /></Relationships>
</file>

<file path=ppt/slides/_rels/slide7.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35A5F40-98FC-9514-1779-7F3C42F39E18}"/>
              </a:ext>
            </a:extLst>
          </p:cNvPr>
          <p:cNvSpPr>
            <a:spLocks noGrp="1"/>
          </p:cNvSpPr>
          <p:nvPr>
            <p:ph type="subTitle" idx="1"/>
          </p:nvPr>
        </p:nvSpPr>
        <p:spPr>
          <a:xfrm>
            <a:off x="1987406" y="2527147"/>
            <a:ext cx="8217188" cy="3096643"/>
          </a:xfrm>
        </p:spPr>
        <p:txBody>
          <a:bodyPr/>
          <a:lstStyle/>
          <a:p>
            <a:pPr algn="l"/>
            <a:endParaRPr lang="en-US" dirty="0"/>
          </a:p>
        </p:txBody>
      </p:sp>
      <p:sp>
        <p:nvSpPr>
          <p:cNvPr id="6" name="Title 5">
            <a:extLst>
              <a:ext uri="{FF2B5EF4-FFF2-40B4-BE49-F238E27FC236}">
                <a16:creationId xmlns:a16="http://schemas.microsoft.com/office/drawing/2014/main" id="{6D32CB0D-5F3D-C863-2349-E414E93078E5}"/>
              </a:ext>
            </a:extLst>
          </p:cNvPr>
          <p:cNvSpPr>
            <a:spLocks noGrp="1"/>
          </p:cNvSpPr>
          <p:nvPr>
            <p:ph type="ctrTitle"/>
          </p:nvPr>
        </p:nvSpPr>
        <p:spPr/>
        <p:txBody>
          <a:bodyPr/>
          <a:lstStyle/>
          <a:p>
            <a:endParaRPr lang="en-US"/>
          </a:p>
        </p:txBody>
      </p:sp>
      <p:pic>
        <p:nvPicPr>
          <p:cNvPr id="7" name="Picture 6">
            <a:extLst>
              <a:ext uri="{FF2B5EF4-FFF2-40B4-BE49-F238E27FC236}">
                <a16:creationId xmlns:a16="http://schemas.microsoft.com/office/drawing/2014/main" id="{829F0807-5031-3F94-9BA0-5F9D197DE2E7}"/>
              </a:ext>
            </a:extLst>
          </p:cNvPr>
          <p:cNvPicPr>
            <a:picLocks noChangeAspect="1"/>
          </p:cNvPicPr>
          <p:nvPr/>
        </p:nvPicPr>
        <p:blipFill>
          <a:blip r:embed="rId2"/>
          <a:stretch>
            <a:fillRect/>
          </a:stretch>
        </p:blipFill>
        <p:spPr>
          <a:xfrm>
            <a:off x="-177968" y="0"/>
            <a:ext cx="12369968" cy="6858000"/>
          </a:xfrm>
          <a:prstGeom prst="rect">
            <a:avLst/>
          </a:prstGeom>
        </p:spPr>
      </p:pic>
    </p:spTree>
    <p:extLst>
      <p:ext uri="{BB962C8B-B14F-4D97-AF65-F5344CB8AC3E}">
        <p14:creationId xmlns:p14="http://schemas.microsoft.com/office/powerpoint/2010/main" val="1212745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4CD79-CB42-A934-543C-E067B190923B}"/>
              </a:ext>
            </a:extLst>
          </p:cNvPr>
          <p:cNvSpPr>
            <a:spLocks noGrp="1"/>
          </p:cNvSpPr>
          <p:nvPr>
            <p:ph type="title"/>
          </p:nvPr>
        </p:nvSpPr>
        <p:spPr>
          <a:xfrm>
            <a:off x="1295400" y="1089194"/>
            <a:ext cx="9601200" cy="773538"/>
          </a:xfrm>
        </p:spPr>
        <p:txBody>
          <a:bodyPr/>
          <a:lstStyle/>
          <a:p>
            <a:r>
              <a:rPr lang="en-IN" b="1" u="sng" dirty="0">
                <a:solidFill>
                  <a:schemeClr val="accent6">
                    <a:lumMod val="75000"/>
                  </a:schemeClr>
                </a:solidFill>
              </a:rPr>
              <a:t>Introduction</a:t>
            </a:r>
            <a:r>
              <a:rPr lang="en-IN" dirty="0"/>
              <a:t> </a:t>
            </a:r>
            <a:endParaRPr lang="en-US" dirty="0"/>
          </a:p>
        </p:txBody>
      </p:sp>
      <p:sp>
        <p:nvSpPr>
          <p:cNvPr id="3" name="Content Placeholder 2">
            <a:extLst>
              <a:ext uri="{FF2B5EF4-FFF2-40B4-BE49-F238E27FC236}">
                <a16:creationId xmlns:a16="http://schemas.microsoft.com/office/drawing/2014/main" id="{D992C0EB-F21A-618A-16FB-438F86F26C98}"/>
              </a:ext>
            </a:extLst>
          </p:cNvPr>
          <p:cNvSpPr>
            <a:spLocks noGrp="1"/>
          </p:cNvSpPr>
          <p:nvPr>
            <p:ph idx="1"/>
          </p:nvPr>
        </p:nvSpPr>
        <p:spPr>
          <a:xfrm>
            <a:off x="1295400" y="1957649"/>
            <a:ext cx="9601200" cy="4408062"/>
          </a:xfrm>
        </p:spPr>
        <p:txBody>
          <a:bodyPr>
            <a:normAutofit/>
          </a:bodyPr>
          <a:lstStyle/>
          <a:p>
            <a:r>
              <a:rPr lang="en-IN" dirty="0"/>
              <a:t>School infrastructure is not limited to buildings and classrooms. It includes toilets, water supply, classrooms, boundary walls, transport access, playgrounds, lighting and other facilities.</a:t>
            </a:r>
          </a:p>
          <a:p>
            <a:r>
              <a:rPr lang="en-IN" dirty="0"/>
              <a:t>When these facilities are inadequate or designed without considering gender-specific needs, girls and other gender groups may face barriers in attending, participating and completing education.</a:t>
            </a:r>
          </a:p>
          <a:p>
            <a:r>
              <a:rPr lang="en-IN" dirty="0"/>
              <a:t> Therefore, gender-responsive infrastructure is an essential part of equality in education.</a:t>
            </a:r>
          </a:p>
          <a:p>
            <a:pPr marL="0" indent="0">
              <a:buNone/>
            </a:pPr>
            <a:endParaRPr lang="en-US" dirty="0"/>
          </a:p>
        </p:txBody>
      </p:sp>
      <p:pic>
        <p:nvPicPr>
          <p:cNvPr id="4" name="Picture 3">
            <a:extLst>
              <a:ext uri="{FF2B5EF4-FFF2-40B4-BE49-F238E27FC236}">
                <a16:creationId xmlns:a16="http://schemas.microsoft.com/office/drawing/2014/main" id="{219A57AE-9C86-D1CE-040F-7BBC2B83CAFE}"/>
              </a:ext>
            </a:extLst>
          </p:cNvPr>
          <p:cNvPicPr>
            <a:picLocks noChangeAspect="1"/>
          </p:cNvPicPr>
          <p:nvPr/>
        </p:nvPicPr>
        <p:blipFill>
          <a:blip r:embed="rId2"/>
          <a:stretch>
            <a:fillRect/>
          </a:stretch>
        </p:blipFill>
        <p:spPr>
          <a:xfrm>
            <a:off x="745973" y="232873"/>
            <a:ext cx="11055335" cy="6257101"/>
          </a:xfrm>
          <a:prstGeom prst="rect">
            <a:avLst/>
          </a:prstGeom>
        </p:spPr>
      </p:pic>
    </p:spTree>
    <p:extLst>
      <p:ext uri="{BB962C8B-B14F-4D97-AF65-F5344CB8AC3E}">
        <p14:creationId xmlns:p14="http://schemas.microsoft.com/office/powerpoint/2010/main" val="329595164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552C9-A350-1A4D-D409-763B163FD804}"/>
              </a:ext>
            </a:extLst>
          </p:cNvPr>
          <p:cNvSpPr>
            <a:spLocks noGrp="1"/>
          </p:cNvSpPr>
          <p:nvPr>
            <p:ph type="title"/>
          </p:nvPr>
        </p:nvSpPr>
        <p:spPr>
          <a:xfrm>
            <a:off x="1371600" y="685800"/>
            <a:ext cx="9601200" cy="880319"/>
          </a:xfrm>
        </p:spPr>
        <p:txBody>
          <a:bodyPr/>
          <a:lstStyle/>
          <a:p>
            <a:r>
              <a:rPr lang="en-IN" b="1" u="sng" dirty="0">
                <a:solidFill>
                  <a:schemeClr val="accent6">
                    <a:lumMod val="75000"/>
                  </a:schemeClr>
                </a:solidFill>
              </a:rPr>
              <a:t>Meaning of Gender Inequality</a:t>
            </a:r>
            <a:endParaRPr lang="en-US" b="1" u="sng" dirty="0">
              <a:solidFill>
                <a:schemeClr val="accent6">
                  <a:lumMod val="75000"/>
                </a:schemeClr>
              </a:solidFill>
            </a:endParaRPr>
          </a:p>
        </p:txBody>
      </p:sp>
      <p:sp>
        <p:nvSpPr>
          <p:cNvPr id="3" name="Content Placeholder 2">
            <a:extLst>
              <a:ext uri="{FF2B5EF4-FFF2-40B4-BE49-F238E27FC236}">
                <a16:creationId xmlns:a16="http://schemas.microsoft.com/office/drawing/2014/main" id="{732E17B0-5FB7-186E-8303-CD19B05E6A14}"/>
              </a:ext>
            </a:extLst>
          </p:cNvPr>
          <p:cNvSpPr>
            <a:spLocks noGrp="1"/>
          </p:cNvSpPr>
          <p:nvPr>
            <p:ph idx="1"/>
          </p:nvPr>
        </p:nvSpPr>
        <p:spPr>
          <a:xfrm>
            <a:off x="1371600" y="1566119"/>
            <a:ext cx="9601200" cy="4301281"/>
          </a:xfrm>
        </p:spPr>
        <p:txBody>
          <a:bodyPr/>
          <a:lstStyle/>
          <a:p>
            <a:r>
              <a:rPr lang="en-IN" dirty="0"/>
              <a:t>Gender inequality means unequal treatment, opportunities, and facilities based on gender.</a:t>
            </a:r>
          </a:p>
          <a:p>
            <a:r>
              <a:rPr lang="en-IN" dirty="0"/>
              <a:t>It occurs when girls and boys do not receive equal access to resources and opportunities.
In schools, it can affect students’ safety, participation, comfort, and access to basic facilities.</a:t>
            </a:r>
            <a:endParaRPr lang="en-US" dirty="0"/>
          </a:p>
        </p:txBody>
      </p:sp>
      <p:pic>
        <p:nvPicPr>
          <p:cNvPr id="6" name="Picture 5">
            <a:extLst>
              <a:ext uri="{FF2B5EF4-FFF2-40B4-BE49-F238E27FC236}">
                <a16:creationId xmlns:a16="http://schemas.microsoft.com/office/drawing/2014/main" id="{0CD89CDF-5492-D374-E615-F03EC547D598}"/>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14427176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FBDD5-5692-C046-2B28-A2E3A83A1AEB}"/>
              </a:ext>
            </a:extLst>
          </p:cNvPr>
          <p:cNvSpPr>
            <a:spLocks noGrp="1"/>
          </p:cNvSpPr>
          <p:nvPr>
            <p:ph type="title"/>
          </p:nvPr>
        </p:nvSpPr>
        <p:spPr/>
        <p:txBody>
          <a:bodyPr>
            <a:normAutofit/>
          </a:bodyPr>
          <a:lstStyle/>
          <a:p>
            <a:r>
              <a:rPr lang="en-IN" sz="4000" b="1" u="sng" dirty="0">
                <a:solidFill>
                  <a:schemeClr val="accent6">
                    <a:lumMod val="75000"/>
                  </a:schemeClr>
                </a:solidFill>
              </a:rPr>
              <a:t>Gender Inequality in School Infrastructure</a:t>
            </a:r>
            <a:endParaRPr lang="en-US" sz="4000" b="1" u="sng" dirty="0">
              <a:solidFill>
                <a:schemeClr val="accent6">
                  <a:lumMod val="75000"/>
                </a:schemeClr>
              </a:solidFill>
            </a:endParaRPr>
          </a:p>
        </p:txBody>
      </p:sp>
      <p:sp>
        <p:nvSpPr>
          <p:cNvPr id="3" name="Content Placeholder 2">
            <a:extLst>
              <a:ext uri="{FF2B5EF4-FFF2-40B4-BE49-F238E27FC236}">
                <a16:creationId xmlns:a16="http://schemas.microsoft.com/office/drawing/2014/main" id="{76BB81B0-472F-EBF9-4772-17726801CB54}"/>
              </a:ext>
            </a:extLst>
          </p:cNvPr>
          <p:cNvSpPr>
            <a:spLocks noGrp="1"/>
          </p:cNvSpPr>
          <p:nvPr>
            <p:ph idx="1"/>
          </p:nvPr>
        </p:nvSpPr>
        <p:spPr>
          <a:xfrm>
            <a:off x="1371600" y="1494932"/>
            <a:ext cx="9601200" cy="4372468"/>
          </a:xfrm>
        </p:spPr>
        <p:txBody>
          <a:bodyPr/>
          <a:lstStyle/>
          <a:p>
            <a:r>
              <a:rPr lang="en-IN" dirty="0"/>
              <a:t>It refers to unequal access to school facilities for students of different genders.
Lack of proper and separate facilities can create difficulties, especially for girls.
Schools may lack adequate toilets, sanitation, safety, and hygiene facilities.
Unequal access to playgrounds and sports facilities can also create gender inequality.
Such problems can affect students’ regular attendance and participation in education.</a:t>
            </a:r>
            <a:endParaRPr lang="en-US" dirty="0"/>
          </a:p>
        </p:txBody>
      </p:sp>
      <p:pic>
        <p:nvPicPr>
          <p:cNvPr id="4" name="Picture 3">
            <a:extLst>
              <a:ext uri="{FF2B5EF4-FFF2-40B4-BE49-F238E27FC236}">
                <a16:creationId xmlns:a16="http://schemas.microsoft.com/office/drawing/2014/main" id="{E41922BE-1C40-F935-32A1-3E03328BD4F1}"/>
              </a:ext>
            </a:extLst>
          </p:cNvPr>
          <p:cNvPicPr>
            <a:picLocks noChangeAspect="1"/>
          </p:cNvPicPr>
          <p:nvPr/>
        </p:nvPicPr>
        <p:blipFill>
          <a:blip r:embed="rId2"/>
          <a:stretch>
            <a:fillRect/>
          </a:stretch>
        </p:blipFill>
        <p:spPr>
          <a:xfrm>
            <a:off x="687325" y="0"/>
            <a:ext cx="11504675" cy="6858000"/>
          </a:xfrm>
          <a:prstGeom prst="rect">
            <a:avLst/>
          </a:prstGeom>
        </p:spPr>
      </p:pic>
    </p:spTree>
    <p:extLst>
      <p:ext uri="{BB962C8B-B14F-4D97-AF65-F5344CB8AC3E}">
        <p14:creationId xmlns:p14="http://schemas.microsoft.com/office/powerpoint/2010/main" val="19744688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9F263-E1C6-75AC-253A-682598FDD2EB}"/>
              </a:ext>
            </a:extLst>
          </p:cNvPr>
          <p:cNvSpPr>
            <a:spLocks noGrp="1"/>
          </p:cNvSpPr>
          <p:nvPr>
            <p:ph type="title"/>
          </p:nvPr>
        </p:nvSpPr>
        <p:spPr/>
        <p:txBody>
          <a:bodyPr/>
          <a:lstStyle/>
          <a:p>
            <a:r>
              <a:rPr lang="en-IN" b="1" u="sng" dirty="0">
                <a:solidFill>
                  <a:schemeClr val="accent6">
                    <a:lumMod val="75000"/>
                  </a:schemeClr>
                </a:solidFill>
              </a:rPr>
              <a:t>Major Areas of Gender Inequality in School Infrastructure</a:t>
            </a:r>
            <a:endParaRPr lang="en-US" b="1" u="sng" dirty="0">
              <a:solidFill>
                <a:schemeClr val="accent6">
                  <a:lumMod val="75000"/>
                </a:schemeClr>
              </a:solidFill>
            </a:endParaRPr>
          </a:p>
        </p:txBody>
      </p:sp>
      <p:sp>
        <p:nvSpPr>
          <p:cNvPr id="3" name="Content Placeholder 2">
            <a:extLst>
              <a:ext uri="{FF2B5EF4-FFF2-40B4-BE49-F238E27FC236}">
                <a16:creationId xmlns:a16="http://schemas.microsoft.com/office/drawing/2014/main" id="{6E9D429C-E8F3-F859-A7A8-B843BC9F47FA}"/>
              </a:ext>
            </a:extLst>
          </p:cNvPr>
          <p:cNvSpPr>
            <a:spLocks noGrp="1"/>
          </p:cNvSpPr>
          <p:nvPr>
            <p:ph sz="half" idx="1"/>
          </p:nvPr>
        </p:nvSpPr>
        <p:spPr>
          <a:xfrm>
            <a:off x="1371600" y="2285999"/>
            <a:ext cx="4447786" cy="1485901"/>
          </a:xfrm>
        </p:spPr>
        <p:txBody>
          <a:bodyPr>
            <a:normAutofit/>
          </a:bodyPr>
          <a:lstStyle/>
          <a:p>
            <a:r>
              <a:rPr lang="en-IN" b="1" dirty="0"/>
              <a:t>Lack of Separate Toilets</a:t>
            </a:r>
          </a:p>
          <a:p>
            <a:pPr marL="0" indent="0">
              <a:buNone/>
            </a:pPr>
            <a:r>
              <a:rPr lang="en-IN" dirty="0"/>
              <a:t>Lack of clean and separate toilets can make girls uncomfortable and affect their regular school attendance.</a:t>
            </a:r>
            <a:endParaRPr lang="en-US" dirty="0"/>
          </a:p>
        </p:txBody>
      </p:sp>
      <p:sp>
        <p:nvSpPr>
          <p:cNvPr id="4" name="Content Placeholder 3">
            <a:extLst>
              <a:ext uri="{FF2B5EF4-FFF2-40B4-BE49-F238E27FC236}">
                <a16:creationId xmlns:a16="http://schemas.microsoft.com/office/drawing/2014/main" id="{68A17CB9-FA3B-897F-9255-5F4EFC67D372}"/>
              </a:ext>
            </a:extLst>
          </p:cNvPr>
          <p:cNvSpPr>
            <a:spLocks noGrp="1"/>
          </p:cNvSpPr>
          <p:nvPr>
            <p:ph sz="half" idx="2"/>
          </p:nvPr>
        </p:nvSpPr>
        <p:spPr>
          <a:xfrm>
            <a:off x="6525403" y="2285999"/>
            <a:ext cx="4447786" cy="1771673"/>
          </a:xfrm>
        </p:spPr>
        <p:txBody>
          <a:bodyPr>
            <a:normAutofit/>
          </a:bodyPr>
          <a:lstStyle/>
          <a:p>
            <a:r>
              <a:rPr lang="en-IN" b="1" dirty="0"/>
              <a:t>Lack of Water and Sanitation Facilities</a:t>
            </a:r>
          </a:p>
          <a:p>
            <a:pPr marL="0" indent="0">
              <a:buNone/>
            </a:pPr>
            <a:r>
              <a:rPr lang="en-IN" dirty="0"/>
              <a:t>Insufficient clean water and sanitation facilities can create difficulties in maintaining proper hygiene at school.</a:t>
            </a:r>
            <a:endParaRPr lang="en-US" dirty="0"/>
          </a:p>
        </p:txBody>
      </p:sp>
      <p:sp>
        <p:nvSpPr>
          <p:cNvPr id="5" name="TextBox 4">
            <a:extLst>
              <a:ext uri="{FF2B5EF4-FFF2-40B4-BE49-F238E27FC236}">
                <a16:creationId xmlns:a16="http://schemas.microsoft.com/office/drawing/2014/main" id="{F6D714B7-BDB0-C8AD-A5CC-FBB1E03FDC76}"/>
              </a:ext>
            </a:extLst>
          </p:cNvPr>
          <p:cNvSpPr txBox="1"/>
          <p:nvPr/>
        </p:nvSpPr>
        <p:spPr>
          <a:xfrm>
            <a:off x="3394141" y="4171971"/>
            <a:ext cx="5556118" cy="1323439"/>
          </a:xfrm>
          <a:prstGeom prst="rect">
            <a:avLst/>
          </a:prstGeom>
          <a:noFill/>
        </p:spPr>
        <p:txBody>
          <a:bodyPr wrap="square" rtlCol="0">
            <a:spAutoFit/>
          </a:bodyPr>
          <a:lstStyle/>
          <a:p>
            <a:pPr marL="342900" indent="-342900" algn="l">
              <a:buFont typeface="Arial" panose="020B0604020202020204" pitchFamily="34" charset="0"/>
              <a:buChar char="•"/>
            </a:pPr>
            <a:r>
              <a:rPr lang="en-IN" sz="2000" b="1" dirty="0"/>
              <a:t>Menstrual Hygiene Facilities</a:t>
            </a:r>
          </a:p>
          <a:p>
            <a:pPr algn="l"/>
            <a:r>
              <a:rPr lang="en-IN" sz="2000" dirty="0"/>
              <a:t>Lack of privacy and proper menstrual hygiene facilities can cause discomfort and lead to absence from school.</a:t>
            </a:r>
            <a:endParaRPr lang="en-US" sz="2000" dirty="0"/>
          </a:p>
        </p:txBody>
      </p:sp>
      <p:pic>
        <p:nvPicPr>
          <p:cNvPr id="6" name="Picture 5">
            <a:extLst>
              <a:ext uri="{FF2B5EF4-FFF2-40B4-BE49-F238E27FC236}">
                <a16:creationId xmlns:a16="http://schemas.microsoft.com/office/drawing/2014/main" id="{8552700C-C7A0-CF3C-F2F1-F072AC32A2FC}"/>
              </a:ext>
            </a:extLst>
          </p:cNvPr>
          <p:cNvPicPr>
            <a:picLocks noChangeAspect="1"/>
          </p:cNvPicPr>
          <p:nvPr/>
        </p:nvPicPr>
        <p:blipFill>
          <a:blip r:embed="rId2"/>
          <a:stretch>
            <a:fillRect/>
          </a:stretch>
        </p:blipFill>
        <p:spPr>
          <a:xfrm>
            <a:off x="688143" y="0"/>
            <a:ext cx="11503857" cy="6858000"/>
          </a:xfrm>
          <a:prstGeom prst="rect">
            <a:avLst/>
          </a:prstGeom>
        </p:spPr>
      </p:pic>
    </p:spTree>
    <p:extLst>
      <p:ext uri="{BB962C8B-B14F-4D97-AF65-F5344CB8AC3E}">
        <p14:creationId xmlns:p14="http://schemas.microsoft.com/office/powerpoint/2010/main" val="33028045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16F9C4-F566-7014-A9F7-19822194BC40}"/>
              </a:ext>
            </a:extLst>
          </p:cNvPr>
          <p:cNvSpPr>
            <a:spLocks noGrp="1"/>
          </p:cNvSpPr>
          <p:nvPr>
            <p:ph sz="half" idx="1"/>
          </p:nvPr>
        </p:nvSpPr>
        <p:spPr>
          <a:xfrm>
            <a:off x="1371600" y="2285999"/>
            <a:ext cx="4447786" cy="1629299"/>
          </a:xfrm>
        </p:spPr>
        <p:txBody>
          <a:bodyPr/>
          <a:lstStyle/>
          <a:p>
            <a:r>
              <a:rPr lang="en-IN" b="1" dirty="0"/>
              <a:t>Safety and Security</a:t>
            </a:r>
          </a:p>
          <a:p>
            <a:pPr marL="0" indent="0">
              <a:buNone/>
            </a:pPr>
            <a:r>
              <a:rPr lang="en-IN" dirty="0"/>
              <a:t>Poor lighting, boundary walls, and unsafe surroundings can create safety concerns, especially for girls.</a:t>
            </a:r>
            <a:endParaRPr lang="en-US" dirty="0"/>
          </a:p>
        </p:txBody>
      </p:sp>
      <p:sp>
        <p:nvSpPr>
          <p:cNvPr id="4" name="Content Placeholder 3">
            <a:extLst>
              <a:ext uri="{FF2B5EF4-FFF2-40B4-BE49-F238E27FC236}">
                <a16:creationId xmlns:a16="http://schemas.microsoft.com/office/drawing/2014/main" id="{0757E3DA-CDC9-79C9-D7C8-06A75FECEAF2}"/>
              </a:ext>
            </a:extLst>
          </p:cNvPr>
          <p:cNvSpPr>
            <a:spLocks noGrp="1"/>
          </p:cNvSpPr>
          <p:nvPr>
            <p:ph sz="half" idx="2"/>
          </p:nvPr>
        </p:nvSpPr>
        <p:spPr>
          <a:xfrm>
            <a:off x="6525403" y="2285999"/>
            <a:ext cx="4447786" cy="1807267"/>
          </a:xfrm>
        </p:spPr>
        <p:txBody>
          <a:bodyPr/>
          <a:lstStyle/>
          <a:p>
            <a:r>
              <a:rPr lang="en-IN" b="1" dirty="0"/>
              <a:t>Sports and Playground Facilities</a:t>
            </a:r>
          </a:p>
          <a:p>
            <a:pPr marL="0" indent="0">
              <a:buNone/>
            </a:pPr>
            <a:r>
              <a:rPr lang="en-IN" dirty="0"/>
              <a:t>Unequal access to playgrounds, sports equipment, and recreational facilities can limit girls’ participation in physical activities.</a:t>
            </a:r>
            <a:endParaRPr lang="en-US" dirty="0"/>
          </a:p>
        </p:txBody>
      </p:sp>
      <p:sp>
        <p:nvSpPr>
          <p:cNvPr id="5" name="TextBox 4">
            <a:extLst>
              <a:ext uri="{FF2B5EF4-FFF2-40B4-BE49-F238E27FC236}">
                <a16:creationId xmlns:a16="http://schemas.microsoft.com/office/drawing/2014/main" id="{F66CA273-F7FD-E1E7-643D-A4AEB978EEE5}"/>
              </a:ext>
            </a:extLst>
          </p:cNvPr>
          <p:cNvSpPr txBox="1"/>
          <p:nvPr/>
        </p:nvSpPr>
        <p:spPr>
          <a:xfrm>
            <a:off x="5183973" y="2514451"/>
            <a:ext cx="1828800" cy="1828800"/>
          </a:xfrm>
          <a:prstGeom prst="rect">
            <a:avLst/>
          </a:prstGeom>
          <a:noFill/>
        </p:spPr>
        <p:txBody>
          <a:bodyPr wrap="square" rtlCol="0">
            <a:spAutoFit/>
          </a:bodyPr>
          <a:lstStyle/>
          <a:p>
            <a:pPr algn="l"/>
            <a:endParaRPr lang="en-US" dirty="0"/>
          </a:p>
        </p:txBody>
      </p:sp>
      <p:pic>
        <p:nvPicPr>
          <p:cNvPr id="2" name="Picture 1">
            <a:extLst>
              <a:ext uri="{FF2B5EF4-FFF2-40B4-BE49-F238E27FC236}">
                <a16:creationId xmlns:a16="http://schemas.microsoft.com/office/drawing/2014/main" id="{0649C803-5671-B299-F8B9-6A7A37940067}"/>
              </a:ext>
            </a:extLst>
          </p:cNvPr>
          <p:cNvPicPr>
            <a:picLocks noChangeAspect="1"/>
          </p:cNvPicPr>
          <p:nvPr/>
        </p:nvPicPr>
        <p:blipFill>
          <a:blip r:embed="rId2"/>
          <a:stretch>
            <a:fillRect/>
          </a:stretch>
        </p:blipFill>
        <p:spPr>
          <a:xfrm>
            <a:off x="688143" y="0"/>
            <a:ext cx="11603519" cy="6858000"/>
          </a:xfrm>
          <a:prstGeom prst="rect">
            <a:avLst/>
          </a:prstGeom>
        </p:spPr>
      </p:pic>
    </p:spTree>
    <p:extLst>
      <p:ext uri="{BB962C8B-B14F-4D97-AF65-F5344CB8AC3E}">
        <p14:creationId xmlns:p14="http://schemas.microsoft.com/office/powerpoint/2010/main" val="14520899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7D66-FD0C-1589-CB19-21CEA6284590}"/>
              </a:ext>
            </a:extLst>
          </p:cNvPr>
          <p:cNvSpPr>
            <a:spLocks noGrp="1"/>
          </p:cNvSpPr>
          <p:nvPr>
            <p:ph type="title"/>
          </p:nvPr>
        </p:nvSpPr>
        <p:spPr>
          <a:xfrm>
            <a:off x="1371600" y="685800"/>
            <a:ext cx="9601200" cy="832861"/>
          </a:xfrm>
        </p:spPr>
        <p:txBody>
          <a:bodyPr/>
          <a:lstStyle/>
          <a:p>
            <a:r>
              <a:rPr lang="en-IN" b="1" u="sng" dirty="0">
                <a:solidFill>
                  <a:schemeClr val="accent6">
                    <a:lumMod val="75000"/>
                  </a:schemeClr>
                </a:solidFill>
              </a:rPr>
              <a:t>Impact on Education</a:t>
            </a:r>
            <a:endParaRPr lang="en-US" b="1" u="sng" dirty="0">
              <a:solidFill>
                <a:schemeClr val="accent6">
                  <a:lumMod val="75000"/>
                </a:schemeClr>
              </a:solidFill>
            </a:endParaRPr>
          </a:p>
        </p:txBody>
      </p:sp>
      <p:sp>
        <p:nvSpPr>
          <p:cNvPr id="3" name="Content Placeholder 2">
            <a:extLst>
              <a:ext uri="{FF2B5EF4-FFF2-40B4-BE49-F238E27FC236}">
                <a16:creationId xmlns:a16="http://schemas.microsoft.com/office/drawing/2014/main" id="{A04837B4-A985-B864-AB4B-3F15AD1DF7AE}"/>
              </a:ext>
            </a:extLst>
          </p:cNvPr>
          <p:cNvSpPr>
            <a:spLocks noGrp="1"/>
          </p:cNvSpPr>
          <p:nvPr>
            <p:ph idx="1"/>
          </p:nvPr>
        </p:nvSpPr>
        <p:spPr>
          <a:xfrm>
            <a:off x="1371600" y="1613578"/>
            <a:ext cx="9601200" cy="2633928"/>
          </a:xfrm>
        </p:spPr>
        <p:txBody>
          <a:bodyPr/>
          <a:lstStyle/>
          <a:p>
            <a:r>
              <a:rPr lang="en-IN" dirty="0"/>
              <a:t>It can lead to irregular school attendance.
Students may feel uncomfortable or unsafe at school.
Participation in educational and extracurricular activities may decrease.
It can affect confidence and academic performance.
In some cases, inadequate facilities may contribute to students leaving school.</a:t>
            </a:r>
            <a:endParaRPr lang="en-US" dirty="0"/>
          </a:p>
        </p:txBody>
      </p:sp>
      <p:pic>
        <p:nvPicPr>
          <p:cNvPr id="4" name="Picture 3">
            <a:extLst>
              <a:ext uri="{FF2B5EF4-FFF2-40B4-BE49-F238E27FC236}">
                <a16:creationId xmlns:a16="http://schemas.microsoft.com/office/drawing/2014/main" id="{7BDE0DFD-0ECF-C825-3196-2ED5DDC09FCD}"/>
              </a:ext>
            </a:extLst>
          </p:cNvPr>
          <p:cNvPicPr>
            <a:picLocks noChangeAspect="1"/>
          </p:cNvPicPr>
          <p:nvPr/>
        </p:nvPicPr>
        <p:blipFill>
          <a:blip r:embed="rId2"/>
          <a:stretch>
            <a:fillRect/>
          </a:stretch>
        </p:blipFill>
        <p:spPr>
          <a:xfrm>
            <a:off x="688143" y="0"/>
            <a:ext cx="11503857" cy="6858000"/>
          </a:xfrm>
          <a:prstGeom prst="rect">
            <a:avLst/>
          </a:prstGeom>
        </p:spPr>
      </p:pic>
    </p:spTree>
    <p:extLst>
      <p:ext uri="{BB962C8B-B14F-4D97-AF65-F5344CB8AC3E}">
        <p14:creationId xmlns:p14="http://schemas.microsoft.com/office/powerpoint/2010/main" val="3467220654"/>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94D20-9D70-C932-ACC7-A414B827588A}"/>
              </a:ext>
            </a:extLst>
          </p:cNvPr>
          <p:cNvSpPr>
            <a:spLocks noGrp="1"/>
          </p:cNvSpPr>
          <p:nvPr>
            <p:ph type="title"/>
          </p:nvPr>
        </p:nvSpPr>
        <p:spPr/>
        <p:txBody>
          <a:bodyPr/>
          <a:lstStyle/>
          <a:p>
            <a:r>
              <a:rPr lang="en-IN" b="1" u="sng" dirty="0">
                <a:solidFill>
                  <a:schemeClr val="accent6">
                    <a:lumMod val="75000"/>
                  </a:schemeClr>
                </a:solidFill>
              </a:rPr>
              <a:t>Measures to Reduce Gender Inequality in School Infrastructure</a:t>
            </a:r>
            <a:endParaRPr lang="en-US" b="1" u="sng" dirty="0">
              <a:solidFill>
                <a:schemeClr val="accent6">
                  <a:lumMod val="75000"/>
                </a:schemeClr>
              </a:solidFill>
            </a:endParaRPr>
          </a:p>
        </p:txBody>
      </p:sp>
      <p:sp>
        <p:nvSpPr>
          <p:cNvPr id="3" name="Content Placeholder 2">
            <a:extLst>
              <a:ext uri="{FF2B5EF4-FFF2-40B4-BE49-F238E27FC236}">
                <a16:creationId xmlns:a16="http://schemas.microsoft.com/office/drawing/2014/main" id="{AB67AB50-3120-B5B3-8C55-97A20109B552}"/>
              </a:ext>
            </a:extLst>
          </p:cNvPr>
          <p:cNvSpPr>
            <a:spLocks noGrp="1"/>
          </p:cNvSpPr>
          <p:nvPr>
            <p:ph idx="1"/>
          </p:nvPr>
        </p:nvSpPr>
        <p:spPr>
          <a:xfrm>
            <a:off x="1371600" y="2171700"/>
            <a:ext cx="9601200" cy="2851345"/>
          </a:xfrm>
        </p:spPr>
        <p:txBody>
          <a:bodyPr>
            <a:normAutofit/>
          </a:bodyPr>
          <a:lstStyle/>
          <a:p>
            <a:r>
              <a:rPr lang="en-IN" dirty="0"/>
              <a:t>Every school should have separate, clean and functional toilets for girls.
Schools should provide regular water supply, soap and </a:t>
            </a:r>
            <a:r>
              <a:rPr lang="en-IN" dirty="0" err="1"/>
              <a:t>handwashing</a:t>
            </a:r>
            <a:r>
              <a:rPr lang="en-IN" dirty="0"/>
              <a:t> facilities.
Proper menstrual hygiene facilities should be made available to adolescent girls.
Schools should have boundary walls, secure gates and adequate lighting.
Safe and affordable transport facilities should be provided where schools are far from homes.</a:t>
            </a:r>
            <a:endParaRPr lang="en-US" dirty="0"/>
          </a:p>
        </p:txBody>
      </p:sp>
      <p:pic>
        <p:nvPicPr>
          <p:cNvPr id="4" name="Picture 3">
            <a:extLst>
              <a:ext uri="{FF2B5EF4-FFF2-40B4-BE49-F238E27FC236}">
                <a16:creationId xmlns:a16="http://schemas.microsoft.com/office/drawing/2014/main" id="{B3821720-FB39-3B73-A262-915F9A240DE3}"/>
              </a:ext>
            </a:extLst>
          </p:cNvPr>
          <p:cNvPicPr>
            <a:picLocks noChangeAspect="1"/>
          </p:cNvPicPr>
          <p:nvPr/>
        </p:nvPicPr>
        <p:blipFill>
          <a:blip r:embed="rId2"/>
          <a:stretch>
            <a:fillRect/>
          </a:stretch>
        </p:blipFill>
        <p:spPr>
          <a:xfrm>
            <a:off x="723737" y="0"/>
            <a:ext cx="11468263" cy="6858000"/>
          </a:xfrm>
          <a:prstGeom prst="rect">
            <a:avLst/>
          </a:prstGeom>
        </p:spPr>
      </p:pic>
    </p:spTree>
    <p:extLst>
      <p:ext uri="{BB962C8B-B14F-4D97-AF65-F5344CB8AC3E}">
        <p14:creationId xmlns:p14="http://schemas.microsoft.com/office/powerpoint/2010/main" val="21031216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AE269-B00F-0EC9-0EBB-78963DE862DA}"/>
              </a:ext>
            </a:extLst>
          </p:cNvPr>
          <p:cNvSpPr>
            <a:spLocks noGrp="1"/>
          </p:cNvSpPr>
          <p:nvPr>
            <p:ph type="title"/>
          </p:nvPr>
        </p:nvSpPr>
        <p:spPr>
          <a:xfrm>
            <a:off x="1371600" y="685800"/>
            <a:ext cx="9601200" cy="809132"/>
          </a:xfrm>
        </p:spPr>
        <p:txBody>
          <a:bodyPr/>
          <a:lstStyle/>
          <a:p>
            <a:r>
              <a:rPr lang="en-IN" b="1" u="sng" dirty="0">
                <a:solidFill>
                  <a:schemeClr val="accent6">
                    <a:lumMod val="75000"/>
                  </a:schemeClr>
                </a:solidFill>
              </a:rPr>
              <a:t>Conclusion</a:t>
            </a:r>
            <a:endParaRPr lang="en-US" b="1" u="sng" dirty="0">
              <a:solidFill>
                <a:schemeClr val="accent6">
                  <a:lumMod val="75000"/>
                </a:schemeClr>
              </a:solidFill>
            </a:endParaRPr>
          </a:p>
        </p:txBody>
      </p:sp>
      <p:sp>
        <p:nvSpPr>
          <p:cNvPr id="3" name="Content Placeholder 2">
            <a:extLst>
              <a:ext uri="{FF2B5EF4-FFF2-40B4-BE49-F238E27FC236}">
                <a16:creationId xmlns:a16="http://schemas.microsoft.com/office/drawing/2014/main" id="{E5B06791-07DE-81C4-4A51-7F566143DD8F}"/>
              </a:ext>
            </a:extLst>
          </p:cNvPr>
          <p:cNvSpPr>
            <a:spLocks noGrp="1"/>
          </p:cNvSpPr>
          <p:nvPr>
            <p:ph idx="1"/>
          </p:nvPr>
        </p:nvSpPr>
        <p:spPr>
          <a:xfrm>
            <a:off x="1371600" y="1589848"/>
            <a:ext cx="9601200" cy="2752573"/>
          </a:xfrm>
        </p:spPr>
        <p:txBody>
          <a:bodyPr/>
          <a:lstStyle/>
          <a:p>
            <a:r>
              <a:rPr lang="en-IN" dirty="0"/>
              <a:t>Gender equality in school infrastructure is essential for equal access to education.
Every student should have access to safe, clean, and appropriate school facilities.
Gender-sensitive infrastructure can improve attendance, participation, and overall development.
Therefore, equal school facilities are an important step towards achieving gender equality in education.</a:t>
            </a:r>
            <a:endParaRPr lang="en-US" dirty="0"/>
          </a:p>
        </p:txBody>
      </p:sp>
      <p:pic>
        <p:nvPicPr>
          <p:cNvPr id="4" name="Picture 3">
            <a:extLst>
              <a:ext uri="{FF2B5EF4-FFF2-40B4-BE49-F238E27FC236}">
                <a16:creationId xmlns:a16="http://schemas.microsoft.com/office/drawing/2014/main" id="{29518001-3B75-62F5-CC36-A893C09DE89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30999532"/>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15FDA-B3F2-6933-B16A-08390F774E87}"/>
              </a:ext>
            </a:extLst>
          </p:cNvPr>
          <p:cNvSpPr>
            <a:spLocks noGrp="1"/>
          </p:cNvSpPr>
          <p:nvPr>
            <p:ph type="title"/>
          </p:nvPr>
        </p:nvSpPr>
        <p:spPr>
          <a:xfrm rot="20396320">
            <a:off x="1971677" y="2954270"/>
            <a:ext cx="8658948" cy="1222048"/>
          </a:xfrm>
        </p:spPr>
        <p:txBody>
          <a:bodyPr>
            <a:normAutofit/>
          </a:bodyPr>
          <a:lstStyle/>
          <a:p>
            <a:pPr algn="ctr"/>
            <a:r>
              <a:rPr lang="en-IN" sz="5400" b="1" dirty="0"/>
              <a:t>Thank you 🌝</a:t>
            </a:r>
            <a:endParaRPr lang="en-US" sz="5400" b="1" dirty="0"/>
          </a:p>
        </p:txBody>
      </p:sp>
      <p:pic>
        <p:nvPicPr>
          <p:cNvPr id="3" name="Picture 2">
            <a:extLst>
              <a:ext uri="{FF2B5EF4-FFF2-40B4-BE49-F238E27FC236}">
                <a16:creationId xmlns:a16="http://schemas.microsoft.com/office/drawing/2014/main" id="{4D8AF1ED-DEA5-C5E6-0038-7DF97EA1FFDF}"/>
              </a:ext>
            </a:extLst>
          </p:cNvPr>
          <p:cNvPicPr>
            <a:picLocks noChangeAspect="1"/>
          </p:cNvPicPr>
          <p:nvPr/>
        </p:nvPicPr>
        <p:blipFill>
          <a:blip r:embed="rId2"/>
          <a:stretch>
            <a:fillRect/>
          </a:stretch>
        </p:blipFill>
        <p:spPr>
          <a:xfrm>
            <a:off x="771194" y="0"/>
            <a:ext cx="11420806" cy="6857999"/>
          </a:xfrm>
          <a:prstGeom prst="rect">
            <a:avLst/>
          </a:prstGeom>
        </p:spPr>
      </p:pic>
    </p:spTree>
    <p:extLst>
      <p:ext uri="{BB962C8B-B14F-4D97-AF65-F5344CB8AC3E}">
        <p14:creationId xmlns:p14="http://schemas.microsoft.com/office/powerpoint/2010/main" val="196283982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025" id="{F9915BBD-9749-466F-995C-8C8D6A938EC0}" vid="{CF1D1A65-FC75-42D2-B7EF-D2991382DC6F}"/>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Crop</vt:lpstr>
      <vt:lpstr>PowerPoint Presentation</vt:lpstr>
      <vt:lpstr>Introduction </vt:lpstr>
      <vt:lpstr>Meaning of Gender Inequality</vt:lpstr>
      <vt:lpstr>Gender Inequality in School Infrastructure</vt:lpstr>
      <vt:lpstr>Major Areas of Gender Inequality in School Infrastructure</vt:lpstr>
      <vt:lpstr>PowerPoint Presentation</vt:lpstr>
      <vt:lpstr>Impact on Education</vt:lpstr>
      <vt:lpstr>Measures to Reduce Gender Inequality in School Infrastructure</vt:lpstr>
      <vt:lpstr>Conclusion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Lilufa Begum</dc:creator>
  <cp:lastModifiedBy>Lilufa Begum</cp:lastModifiedBy>
  <cp:revision>4</cp:revision>
  <dcterms:created xsi:type="dcterms:W3CDTF">2026-09-07T13:59:32Z</dcterms:created>
  <dcterms:modified xsi:type="dcterms:W3CDTF">2026-09-08T04:51:13Z</dcterms:modified>
</cp:coreProperties>
</file>