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5" r:id="rId2"/>
    <p:sldId id="256" r:id="rId3"/>
    <p:sldId id="257" r:id="rId4"/>
    <p:sldId id="260" r:id="rId5"/>
    <p:sldId id="267" r:id="rId6"/>
    <p:sldId id="268" r:id="rId7"/>
    <p:sldId id="258" r:id="rId8"/>
    <p:sldId id="261" r:id="rId9"/>
    <p:sldId id="262" r:id="rId10"/>
    <p:sldId id="263" r:id="rId11"/>
    <p:sldId id="269"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1E84C-405E-4E02-A22A-2D3158BFCCDC}" type="datetimeFigureOut">
              <a:rPr lang="en-US" smtClean="0"/>
              <a:t>8/29/2026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70BF5A-BE9B-4650-AB3B-66732DEFFC56}" type="slidenum">
              <a:rPr lang="en-US" smtClean="0"/>
              <a:t>‹#›</a:t>
            </a:fld>
            <a:endParaRPr lang="en-US"/>
          </a:p>
        </p:txBody>
      </p:sp>
    </p:spTree>
    <p:extLst>
      <p:ext uri="{BB962C8B-B14F-4D97-AF65-F5344CB8AC3E}">
        <p14:creationId xmlns:p14="http://schemas.microsoft.com/office/powerpoint/2010/main" val="172230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70BF5A-BE9B-4650-AB3B-66732DEFFC56}" type="slidenum">
              <a:rPr lang="en-US" smtClean="0"/>
              <a:t>1</a:t>
            </a:fld>
            <a:endParaRPr lang="en-US"/>
          </a:p>
        </p:txBody>
      </p:sp>
    </p:spTree>
    <p:extLst>
      <p:ext uri="{BB962C8B-B14F-4D97-AF65-F5344CB8AC3E}">
        <p14:creationId xmlns:p14="http://schemas.microsoft.com/office/powerpoint/2010/main" val="1257076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70BF5A-BE9B-4650-AB3B-66732DEFFC56}" type="slidenum">
              <a:rPr lang="en-US" smtClean="0"/>
              <a:t>2</a:t>
            </a:fld>
            <a:endParaRPr lang="en-US"/>
          </a:p>
        </p:txBody>
      </p:sp>
    </p:spTree>
    <p:extLst>
      <p:ext uri="{BB962C8B-B14F-4D97-AF65-F5344CB8AC3E}">
        <p14:creationId xmlns:p14="http://schemas.microsoft.com/office/powerpoint/2010/main" val="2605351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70BF5A-BE9B-4650-AB3B-66732DEFFC56}" type="slidenum">
              <a:rPr lang="en-US" smtClean="0"/>
              <a:t>7</a:t>
            </a:fld>
            <a:endParaRPr lang="en-US"/>
          </a:p>
        </p:txBody>
      </p:sp>
    </p:spTree>
    <p:extLst>
      <p:ext uri="{BB962C8B-B14F-4D97-AF65-F5344CB8AC3E}">
        <p14:creationId xmlns:p14="http://schemas.microsoft.com/office/powerpoint/2010/main" val="3193994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E8586-812E-6EB6-43D2-2FFE0B66A8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89218B-A95E-011D-F39C-33B226A878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153F79-5E1F-3D2D-45FE-AD4160CC817F}"/>
              </a:ext>
            </a:extLst>
          </p:cNvPr>
          <p:cNvSpPr>
            <a:spLocks noGrp="1"/>
          </p:cNvSpPr>
          <p:nvPr>
            <p:ph type="dt" sz="half" idx="10"/>
          </p:nvPr>
        </p:nvSpPr>
        <p:spPr/>
        <p:txBody>
          <a:bodyPr/>
          <a:lstStyle/>
          <a:p>
            <a:fld id="{1469C0B0-61BA-4C0B-B750-F5B08CE7EFD4}" type="datetime1">
              <a:rPr lang="en-US" smtClean="0"/>
              <a:t>8/29/2026</a:t>
            </a:fld>
            <a:endParaRPr lang="en-US"/>
          </a:p>
        </p:txBody>
      </p:sp>
      <p:sp>
        <p:nvSpPr>
          <p:cNvPr id="5" name="Footer Placeholder 4">
            <a:extLst>
              <a:ext uri="{FF2B5EF4-FFF2-40B4-BE49-F238E27FC236}">
                <a16:creationId xmlns:a16="http://schemas.microsoft.com/office/drawing/2014/main" id="{47AD98D3-3CA7-99C1-52F9-E4CC13F035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F2E8DE-2CE6-68FE-2160-885A6CDDC192}"/>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4100964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1A4C-C7AE-1D09-AA61-6CDAB99E74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5509C7-4499-69F6-1360-4914B969D9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26E197-6C97-AD8D-CA50-5B0060DF2AA3}"/>
              </a:ext>
            </a:extLst>
          </p:cNvPr>
          <p:cNvSpPr>
            <a:spLocks noGrp="1"/>
          </p:cNvSpPr>
          <p:nvPr>
            <p:ph type="dt" sz="half" idx="10"/>
          </p:nvPr>
        </p:nvSpPr>
        <p:spPr/>
        <p:txBody>
          <a:bodyPr/>
          <a:lstStyle/>
          <a:p>
            <a:fld id="{E277D59C-631C-4EDC-BCB9-BDF695C0DE2B}" type="datetime1">
              <a:rPr lang="en-US" smtClean="0"/>
              <a:t>8/29/2026</a:t>
            </a:fld>
            <a:endParaRPr lang="en-US"/>
          </a:p>
        </p:txBody>
      </p:sp>
      <p:sp>
        <p:nvSpPr>
          <p:cNvPr id="5" name="Footer Placeholder 4">
            <a:extLst>
              <a:ext uri="{FF2B5EF4-FFF2-40B4-BE49-F238E27FC236}">
                <a16:creationId xmlns:a16="http://schemas.microsoft.com/office/drawing/2014/main" id="{3312063D-BA59-5305-60A1-3A159D8461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65CD0B-B5C3-D9DD-6A68-67AAAEDD3603}"/>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3662366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F1AA9-0E7E-F86F-00AD-18AC440833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7B5E5A-9B39-59D5-B8DC-DCDE5A1F42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C12EC8-EA47-2EAE-BA51-3858F3CDD4FC}"/>
              </a:ext>
            </a:extLst>
          </p:cNvPr>
          <p:cNvSpPr>
            <a:spLocks noGrp="1"/>
          </p:cNvSpPr>
          <p:nvPr>
            <p:ph type="dt" sz="half" idx="10"/>
          </p:nvPr>
        </p:nvSpPr>
        <p:spPr/>
        <p:txBody>
          <a:bodyPr/>
          <a:lstStyle/>
          <a:p>
            <a:fld id="{732A9BCD-C305-4A13-B1DE-E2848666B9A5}" type="datetime1">
              <a:rPr lang="en-US" smtClean="0"/>
              <a:t>8/29/2026</a:t>
            </a:fld>
            <a:endParaRPr lang="en-US"/>
          </a:p>
        </p:txBody>
      </p:sp>
      <p:sp>
        <p:nvSpPr>
          <p:cNvPr id="5" name="Footer Placeholder 4">
            <a:extLst>
              <a:ext uri="{FF2B5EF4-FFF2-40B4-BE49-F238E27FC236}">
                <a16:creationId xmlns:a16="http://schemas.microsoft.com/office/drawing/2014/main" id="{64657930-DBB7-962B-F7C3-C34E77EDCA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03B207-4CBC-105E-F680-4F9524A9D85D}"/>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2778014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7AAE2-F16E-1275-BF11-61B0DBDF20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655F14-A2F5-DE15-08CD-6C0AAE95A2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781987-3439-ECDE-A966-BA82BD8A42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BB74EC-D595-4E9D-522E-D72E4E746210}"/>
              </a:ext>
            </a:extLst>
          </p:cNvPr>
          <p:cNvSpPr>
            <a:spLocks noGrp="1"/>
          </p:cNvSpPr>
          <p:nvPr>
            <p:ph type="dt" sz="half" idx="10"/>
          </p:nvPr>
        </p:nvSpPr>
        <p:spPr/>
        <p:txBody>
          <a:bodyPr/>
          <a:lstStyle/>
          <a:p>
            <a:fld id="{39E4047F-8782-4372-95A6-528CFB6640D8}" type="datetime1">
              <a:rPr lang="en-US" smtClean="0"/>
              <a:t>8/29/2026</a:t>
            </a:fld>
            <a:endParaRPr lang="en-US"/>
          </a:p>
        </p:txBody>
      </p:sp>
      <p:sp>
        <p:nvSpPr>
          <p:cNvPr id="6" name="Footer Placeholder 5">
            <a:extLst>
              <a:ext uri="{FF2B5EF4-FFF2-40B4-BE49-F238E27FC236}">
                <a16:creationId xmlns:a16="http://schemas.microsoft.com/office/drawing/2014/main" id="{756B5587-1981-E6B1-F1F2-34E800E91A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D47568-9E5E-5C7B-BEF6-97B1A01F15A5}"/>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2453469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CA9B-739C-71C4-0B59-98A1F520EA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DC9B79-0E13-3903-BC68-7BFEDE3A59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9EE9D3-CBB6-A3EE-484D-ECACA52894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552613-65DD-35EC-3FD3-B525ECA08F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E025BC-9EE1-2ADF-D4F3-BF95B669CE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69A94C-C8E7-E706-24A4-952E95DF08C1}"/>
              </a:ext>
            </a:extLst>
          </p:cNvPr>
          <p:cNvSpPr>
            <a:spLocks noGrp="1"/>
          </p:cNvSpPr>
          <p:nvPr>
            <p:ph type="dt" sz="half" idx="10"/>
          </p:nvPr>
        </p:nvSpPr>
        <p:spPr/>
        <p:txBody>
          <a:bodyPr/>
          <a:lstStyle/>
          <a:p>
            <a:fld id="{F88D0897-09D5-424B-8844-E1DD1D602B0E}" type="datetime1">
              <a:rPr lang="en-US" smtClean="0"/>
              <a:t>8/29/2026</a:t>
            </a:fld>
            <a:endParaRPr lang="en-US"/>
          </a:p>
        </p:txBody>
      </p:sp>
      <p:sp>
        <p:nvSpPr>
          <p:cNvPr id="8" name="Footer Placeholder 7">
            <a:extLst>
              <a:ext uri="{FF2B5EF4-FFF2-40B4-BE49-F238E27FC236}">
                <a16:creationId xmlns:a16="http://schemas.microsoft.com/office/drawing/2014/main" id="{EEA77550-D1C6-3182-8269-823C007B09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2613C0-5F1C-6ED9-69F3-5B17B1994921}"/>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4164167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6C021-E0CE-2C0A-0B4B-C1D20E01C1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F94733-C7AC-B3C1-63B5-CBC10809B300}"/>
              </a:ext>
            </a:extLst>
          </p:cNvPr>
          <p:cNvSpPr>
            <a:spLocks noGrp="1"/>
          </p:cNvSpPr>
          <p:nvPr>
            <p:ph type="dt" sz="half" idx="10"/>
          </p:nvPr>
        </p:nvSpPr>
        <p:spPr/>
        <p:txBody>
          <a:bodyPr/>
          <a:lstStyle/>
          <a:p>
            <a:fld id="{7406E7F2-0203-48AE-B47A-145A2A2B0DC2}" type="datetime1">
              <a:rPr lang="en-US" smtClean="0"/>
              <a:t>8/29/2026</a:t>
            </a:fld>
            <a:endParaRPr lang="en-US"/>
          </a:p>
        </p:txBody>
      </p:sp>
      <p:sp>
        <p:nvSpPr>
          <p:cNvPr id="4" name="Footer Placeholder 3">
            <a:extLst>
              <a:ext uri="{FF2B5EF4-FFF2-40B4-BE49-F238E27FC236}">
                <a16:creationId xmlns:a16="http://schemas.microsoft.com/office/drawing/2014/main" id="{971B2B44-1429-11E0-26DE-40F36B92E1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3E8868-B55E-537D-64A9-101BD490ACA1}"/>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1013319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4E9F3-B629-1E32-4B29-5908FE779378}"/>
              </a:ext>
            </a:extLst>
          </p:cNvPr>
          <p:cNvSpPr>
            <a:spLocks noGrp="1"/>
          </p:cNvSpPr>
          <p:nvPr>
            <p:ph type="dt" sz="half" idx="10"/>
          </p:nvPr>
        </p:nvSpPr>
        <p:spPr/>
        <p:txBody>
          <a:bodyPr/>
          <a:lstStyle/>
          <a:p>
            <a:fld id="{0061BC83-6782-4940-97FB-07B59CF3DA24}" type="datetime1">
              <a:rPr lang="en-US" smtClean="0"/>
              <a:t>8/29/2026</a:t>
            </a:fld>
            <a:endParaRPr lang="en-US"/>
          </a:p>
        </p:txBody>
      </p:sp>
      <p:sp>
        <p:nvSpPr>
          <p:cNvPr id="3" name="Footer Placeholder 2">
            <a:extLst>
              <a:ext uri="{FF2B5EF4-FFF2-40B4-BE49-F238E27FC236}">
                <a16:creationId xmlns:a16="http://schemas.microsoft.com/office/drawing/2014/main" id="{82DC90E6-1695-7D01-8522-449252FEF8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D5EC55-BB4B-6F98-5711-42E2CE5D4E6F}"/>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204734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35D01-2DDD-C80B-86DA-CF6CD49B9A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23BD9D-87BA-5F7F-099F-3A8BDF5425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EC8723-CB17-A73E-07EB-15C360BA4A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A42864-A243-5E1D-53B2-11139978C97B}"/>
              </a:ext>
            </a:extLst>
          </p:cNvPr>
          <p:cNvSpPr>
            <a:spLocks noGrp="1"/>
          </p:cNvSpPr>
          <p:nvPr>
            <p:ph type="dt" sz="half" idx="10"/>
          </p:nvPr>
        </p:nvSpPr>
        <p:spPr/>
        <p:txBody>
          <a:bodyPr/>
          <a:lstStyle/>
          <a:p>
            <a:fld id="{AD7EBCA0-B05D-472B-AAF3-801D08801F13}" type="datetime1">
              <a:rPr lang="en-US" smtClean="0"/>
              <a:t>8/29/2026</a:t>
            </a:fld>
            <a:endParaRPr lang="en-US"/>
          </a:p>
        </p:txBody>
      </p:sp>
      <p:sp>
        <p:nvSpPr>
          <p:cNvPr id="6" name="Footer Placeholder 5">
            <a:extLst>
              <a:ext uri="{FF2B5EF4-FFF2-40B4-BE49-F238E27FC236}">
                <a16:creationId xmlns:a16="http://schemas.microsoft.com/office/drawing/2014/main" id="{E20919C4-3B52-90FD-21C2-D56B016DA2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857B4B-D0C3-8B5D-8F17-E7D736658737}"/>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1838377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A1006-5187-3BB3-490A-4EFE82EEED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2BD8AB-5A45-5DB0-2C70-C0E4474CDE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D4BBDB-E1A0-5806-EC19-18453617E1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364816-98EB-66B6-53C5-E3B2CB07559C}"/>
              </a:ext>
            </a:extLst>
          </p:cNvPr>
          <p:cNvSpPr>
            <a:spLocks noGrp="1"/>
          </p:cNvSpPr>
          <p:nvPr>
            <p:ph type="dt" sz="half" idx="10"/>
          </p:nvPr>
        </p:nvSpPr>
        <p:spPr/>
        <p:txBody>
          <a:bodyPr/>
          <a:lstStyle/>
          <a:p>
            <a:fld id="{BA758255-1BCE-471D-A911-FA09776AC473}" type="datetime1">
              <a:rPr lang="en-US" smtClean="0"/>
              <a:t>8/29/2026</a:t>
            </a:fld>
            <a:endParaRPr lang="en-US"/>
          </a:p>
        </p:txBody>
      </p:sp>
      <p:sp>
        <p:nvSpPr>
          <p:cNvPr id="6" name="Footer Placeholder 5">
            <a:extLst>
              <a:ext uri="{FF2B5EF4-FFF2-40B4-BE49-F238E27FC236}">
                <a16:creationId xmlns:a16="http://schemas.microsoft.com/office/drawing/2014/main" id="{7E3D9090-18B2-DC3D-DC56-DC973098C2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7B9C74-C370-4662-77EF-F7A96AB298C2}"/>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181612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CA612-7732-3D61-BB3A-33F7A2B266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052F22-A2C4-3653-435C-F1FC18EFFD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F67A77-9443-066E-1303-AD25CA6AAE59}"/>
              </a:ext>
            </a:extLst>
          </p:cNvPr>
          <p:cNvSpPr>
            <a:spLocks noGrp="1"/>
          </p:cNvSpPr>
          <p:nvPr>
            <p:ph type="dt" sz="half" idx="10"/>
          </p:nvPr>
        </p:nvSpPr>
        <p:spPr/>
        <p:txBody>
          <a:bodyPr/>
          <a:lstStyle/>
          <a:p>
            <a:fld id="{B7BE4319-44CF-4F8A-8BBA-04841EBCB4A2}" type="datetime1">
              <a:rPr lang="en-US" smtClean="0"/>
              <a:t>8/29/2026</a:t>
            </a:fld>
            <a:endParaRPr lang="en-US"/>
          </a:p>
        </p:txBody>
      </p:sp>
      <p:sp>
        <p:nvSpPr>
          <p:cNvPr id="5" name="Footer Placeholder 4">
            <a:extLst>
              <a:ext uri="{FF2B5EF4-FFF2-40B4-BE49-F238E27FC236}">
                <a16:creationId xmlns:a16="http://schemas.microsoft.com/office/drawing/2014/main" id="{C9ADEFE0-DEA2-BCE3-FA50-3392B54771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3C45DE-DD21-D868-9B55-2D170B331D79}"/>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3622824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9C82E7-9BC9-1C38-AD02-E20F014FA8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A8DE3A-1D15-6A97-1435-3C1F43A51C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6BB39B-516A-9208-84A3-65D1281B5D67}"/>
              </a:ext>
            </a:extLst>
          </p:cNvPr>
          <p:cNvSpPr>
            <a:spLocks noGrp="1"/>
          </p:cNvSpPr>
          <p:nvPr>
            <p:ph type="dt" sz="half" idx="10"/>
          </p:nvPr>
        </p:nvSpPr>
        <p:spPr/>
        <p:txBody>
          <a:bodyPr/>
          <a:lstStyle/>
          <a:p>
            <a:fld id="{A0FA62D2-AF5C-49CB-A637-DD0B82957240}" type="datetime1">
              <a:rPr lang="en-US" smtClean="0"/>
              <a:t>8/29/2026</a:t>
            </a:fld>
            <a:endParaRPr lang="en-US"/>
          </a:p>
        </p:txBody>
      </p:sp>
      <p:sp>
        <p:nvSpPr>
          <p:cNvPr id="5" name="Footer Placeholder 4">
            <a:extLst>
              <a:ext uri="{FF2B5EF4-FFF2-40B4-BE49-F238E27FC236}">
                <a16:creationId xmlns:a16="http://schemas.microsoft.com/office/drawing/2014/main" id="{0D72B064-B6E8-5F09-0544-089DA7849B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D57149-DE44-0F13-65F2-BDE7ED0CDD01}"/>
              </a:ext>
            </a:extLst>
          </p:cNvPr>
          <p:cNvSpPr>
            <a:spLocks noGrp="1"/>
          </p:cNvSpPr>
          <p:nvPr>
            <p:ph type="sldNum" sz="quarter" idx="12"/>
          </p:nvPr>
        </p:nvSpPr>
        <p:spPr/>
        <p:txBody>
          <a:bodyPr/>
          <a:lstStyle/>
          <a:p>
            <a:fld id="{3DF48242-1408-4580-8DB8-2E5484D2F609}" type="slidenum">
              <a:rPr lang="en-US" smtClean="0"/>
              <a:t>‹#›</a:t>
            </a:fld>
            <a:endParaRPr lang="en-US"/>
          </a:p>
        </p:txBody>
      </p:sp>
    </p:spTree>
    <p:extLst>
      <p:ext uri="{BB962C8B-B14F-4D97-AF65-F5344CB8AC3E}">
        <p14:creationId xmlns:p14="http://schemas.microsoft.com/office/powerpoint/2010/main" val="723176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1958C1-06BE-942C-7CFA-F698D8B8F0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A75560-7343-20EE-2AB2-CD1A54EAA8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2C91A7-3129-D79F-12D5-C950326E7B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D6880D-99A7-404A-905C-625EA1167B5B}" type="datetime1">
              <a:rPr lang="en-US" smtClean="0"/>
              <a:t>8/29/2026</a:t>
            </a:fld>
            <a:endParaRPr lang="en-US"/>
          </a:p>
        </p:txBody>
      </p:sp>
      <p:sp>
        <p:nvSpPr>
          <p:cNvPr id="5" name="Footer Placeholder 4">
            <a:extLst>
              <a:ext uri="{FF2B5EF4-FFF2-40B4-BE49-F238E27FC236}">
                <a16:creationId xmlns:a16="http://schemas.microsoft.com/office/drawing/2014/main" id="{71ED6805-4734-D64B-2DE6-C1B60C4683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5FE9C7-5A62-81F7-B75C-08EB164D9C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48242-1408-4580-8DB8-2E5484D2F609}" type="slidenum">
              <a:rPr lang="en-US" smtClean="0"/>
              <a:t>‹#›</a:t>
            </a:fld>
            <a:endParaRPr lang="en-US"/>
          </a:p>
        </p:txBody>
      </p:sp>
    </p:spTree>
    <p:extLst>
      <p:ext uri="{BB962C8B-B14F-4D97-AF65-F5344CB8AC3E}">
        <p14:creationId xmlns:p14="http://schemas.microsoft.com/office/powerpoint/2010/main" val="3622969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32EA46-83C7-AA4B-9D52-B3B3D11F538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53491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65210-E174-39B6-EC63-673AC73FC7B4}"/>
              </a:ext>
            </a:extLst>
          </p:cNvPr>
          <p:cNvSpPr>
            <a:spLocks noGrp="1"/>
          </p:cNvSpPr>
          <p:nvPr>
            <p:ph type="title"/>
          </p:nvPr>
        </p:nvSpPr>
        <p:spPr>
          <a:xfrm>
            <a:off x="642257" y="394380"/>
            <a:ext cx="10515600" cy="1129620"/>
          </a:xfrm>
        </p:spPr>
        <p:txBody>
          <a:bodyPr>
            <a:norm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Introduction</a:t>
            </a:r>
            <a:r>
              <a:rPr lang="en-US" sz="3600" b="1" dirty="0">
                <a:solidFill>
                  <a:schemeClr val="accent5"/>
                </a:solidFill>
              </a:rPr>
              <a:t>:</a:t>
            </a:r>
          </a:p>
        </p:txBody>
      </p:sp>
      <p:sp>
        <p:nvSpPr>
          <p:cNvPr id="5" name="Content Placeholder 4">
            <a:extLst>
              <a:ext uri="{FF2B5EF4-FFF2-40B4-BE49-F238E27FC236}">
                <a16:creationId xmlns:a16="http://schemas.microsoft.com/office/drawing/2014/main" id="{BAB59EF3-788B-C4E3-13AF-3DCC41E88964}"/>
              </a:ext>
            </a:extLst>
          </p:cNvPr>
          <p:cNvSpPr>
            <a:spLocks noGrp="1"/>
          </p:cNvSpPr>
          <p:nvPr>
            <p:ph idx="1"/>
          </p:nvPr>
        </p:nvSpPr>
        <p:spPr>
          <a:xfrm>
            <a:off x="446314" y="1524000"/>
            <a:ext cx="10907486" cy="4652963"/>
          </a:xfrm>
        </p:spPr>
        <p:txBody>
          <a:bodyPr>
            <a:noAutofit/>
          </a:bodyPr>
          <a:lstStyle/>
          <a:p>
            <a:pPr algn="just">
              <a:lnSpc>
                <a:spcPct val="150000"/>
              </a:lnSpc>
            </a:pPr>
            <a:r>
              <a:rPr lang="en-US" sz="2000" dirty="0">
                <a:latin typeface="Times New Roman" panose="02020603050405020304" pitchFamily="18" charset="0"/>
                <a:cs typeface="Times New Roman" panose="02020603050405020304" pitchFamily="18" charset="0"/>
              </a:rPr>
              <a:t>Gender Discrimination refers to treating a person unfairly only because she is a girl or he is a boy. For example, saying boys can study more and girls should do only housework. It is made by society, not by nature</a:t>
            </a:r>
          </a:p>
          <a:p>
            <a:pPr algn="just">
              <a:lnSpc>
                <a:spcPct val="150000"/>
              </a:lnSpc>
            </a:pPr>
            <a:r>
              <a:rPr lang="en-US" sz="2000" dirty="0">
                <a:latin typeface="Times New Roman" panose="02020603050405020304" pitchFamily="18" charset="0"/>
                <a:cs typeface="Times New Roman" panose="02020603050405020304" pitchFamily="18" charset="0"/>
              </a:rPr>
              <a:t>Construction of Knowledge is defined as the process whare knowledge is not given us. We build it ourselves from our own experiences, family, society, school and culture. If society thinks boys are stronger, then our knowledge also becomes biased</a:t>
            </a:r>
          </a:p>
          <a:p>
            <a:pPr algn="just">
              <a:lnSpc>
                <a:spcPct val="150000"/>
              </a:lnSpc>
            </a:pPr>
            <a:r>
              <a:rPr lang="en-US" sz="2000" dirty="0">
                <a:latin typeface="Times New Roman" panose="02020603050405020304" pitchFamily="18" charset="0"/>
                <a:cs typeface="Times New Roman" panose="02020603050405020304" pitchFamily="18" charset="0"/>
              </a:rPr>
              <a:t>Dissemination of Knowledge implies how we share our knowledge with others. We share it through books, TV, mobile, schools, family and media. Biased knowledge will only lead to the spread of gender discrimination through these mediums</a:t>
            </a:r>
          </a:p>
        </p:txBody>
      </p:sp>
    </p:spTree>
    <p:extLst>
      <p:ext uri="{BB962C8B-B14F-4D97-AF65-F5344CB8AC3E}">
        <p14:creationId xmlns:p14="http://schemas.microsoft.com/office/powerpoint/2010/main" val="99043484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944AE9-ED8C-7B1D-E619-0199180E54EB}"/>
              </a:ext>
            </a:extLst>
          </p:cNvPr>
          <p:cNvPicPr>
            <a:picLocks noChangeAspect="1"/>
          </p:cNvPicPr>
          <p:nvPr/>
        </p:nvPicPr>
        <p:blipFill>
          <a:blip r:embed="rId2">
            <a:extLst>
              <a:ext uri="{28A0092B-C50C-407E-A947-70E740481C1C}">
                <a14:useLocalDpi xmlns:a14="http://schemas.microsoft.com/office/drawing/2010/main" val="0"/>
              </a:ext>
            </a:extLst>
          </a:blip>
          <a:srcRect l="1429" r="1160"/>
          <a:stretch>
            <a:fillRect/>
          </a:stretch>
        </p:blipFill>
        <p:spPr>
          <a:xfrm>
            <a:off x="0" y="819050"/>
            <a:ext cx="12192000" cy="6038949"/>
          </a:xfrm>
          <a:prstGeom prst="rect">
            <a:avLst/>
          </a:prstGeom>
        </p:spPr>
      </p:pic>
      <p:sp>
        <p:nvSpPr>
          <p:cNvPr id="2" name="TextBox 1">
            <a:extLst>
              <a:ext uri="{FF2B5EF4-FFF2-40B4-BE49-F238E27FC236}">
                <a16:creationId xmlns:a16="http://schemas.microsoft.com/office/drawing/2014/main" id="{01396139-5F0A-51FB-6B33-CD7C6E1B19F9}"/>
              </a:ext>
            </a:extLst>
          </p:cNvPr>
          <p:cNvSpPr txBox="1"/>
          <p:nvPr/>
        </p:nvSpPr>
        <p:spPr>
          <a:xfrm>
            <a:off x="172720" y="172720"/>
            <a:ext cx="10363200" cy="646331"/>
          </a:xfrm>
          <a:prstGeom prst="rect">
            <a:avLst/>
          </a:prstGeom>
          <a:noFill/>
        </p:spPr>
        <p:txBody>
          <a:bodyPr wrap="square" rtlCol="0">
            <a:sp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Causes of gender discrimination</a:t>
            </a:r>
          </a:p>
        </p:txBody>
      </p:sp>
    </p:spTree>
    <p:extLst>
      <p:ext uri="{BB962C8B-B14F-4D97-AF65-F5344CB8AC3E}">
        <p14:creationId xmlns:p14="http://schemas.microsoft.com/office/powerpoint/2010/main" val="93730091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FD00F-E226-0E44-14B2-0D41969B74EE}"/>
              </a:ext>
            </a:extLst>
          </p:cNvPr>
          <p:cNvSpPr>
            <a:spLocks noGrp="1"/>
          </p:cNvSpPr>
          <p:nvPr>
            <p:ph type="title"/>
          </p:nvPr>
        </p:nvSpPr>
        <p:spPr>
          <a:xfrm>
            <a:off x="695960" y="182880"/>
            <a:ext cx="10515600" cy="957943"/>
          </a:xfrm>
        </p:spPr>
        <p:txBody>
          <a:bodyPr>
            <a:norm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How Gender Discrimination Spreads </a:t>
            </a:r>
          </a:p>
        </p:txBody>
      </p:sp>
      <p:pic>
        <p:nvPicPr>
          <p:cNvPr id="18" name="Content Placeholder 17">
            <a:extLst>
              <a:ext uri="{FF2B5EF4-FFF2-40B4-BE49-F238E27FC236}">
                <a16:creationId xmlns:a16="http://schemas.microsoft.com/office/drawing/2014/main" id="{E548B676-8257-0D30-8DCE-E23EB3603C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3773" y="918944"/>
            <a:ext cx="9339974" cy="5756176"/>
          </a:xfrm>
          <a:prstGeom prst="rect">
            <a:avLst/>
          </a:prstGeom>
        </p:spPr>
      </p:pic>
    </p:spTree>
    <p:extLst>
      <p:ext uri="{BB962C8B-B14F-4D97-AF65-F5344CB8AC3E}">
        <p14:creationId xmlns:p14="http://schemas.microsoft.com/office/powerpoint/2010/main" val="2074850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44C86-F7FD-2A44-5FD6-BECE1544FB17}"/>
              </a:ext>
            </a:extLst>
          </p:cNvPr>
          <p:cNvSpPr>
            <a:spLocks noGrp="1"/>
          </p:cNvSpPr>
          <p:nvPr>
            <p:ph type="title"/>
          </p:nvPr>
        </p:nvSpPr>
        <p:spPr/>
        <p:txBody>
          <a:bodyPr>
            <a:norm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Gender Discrimination In The Construction Of Knowledge</a:t>
            </a:r>
          </a:p>
        </p:txBody>
      </p:sp>
      <p:sp>
        <p:nvSpPr>
          <p:cNvPr id="3" name="Content Placeholder 2">
            <a:extLst>
              <a:ext uri="{FF2B5EF4-FFF2-40B4-BE49-F238E27FC236}">
                <a16:creationId xmlns:a16="http://schemas.microsoft.com/office/drawing/2014/main" id="{FD4C340A-E0A3-90E0-0B70-12CF8D8F8044}"/>
              </a:ext>
            </a:extLst>
          </p:cNvPr>
          <p:cNvSpPr>
            <a:spLocks noGrp="1"/>
          </p:cNvSpPr>
          <p:nvPr>
            <p:ph idx="1"/>
          </p:nvPr>
        </p:nvSpPr>
        <p:spPr/>
        <p:txBody>
          <a:bodyPr>
            <a:normAutofit/>
          </a:bodyPr>
          <a:lstStyle/>
          <a:p>
            <a:pPr>
              <a:lnSpc>
                <a:spcPct val="150000"/>
              </a:lnSpc>
            </a:pPr>
            <a:r>
              <a:rPr lang="en-US" sz="2000" dirty="0">
                <a:latin typeface="Times New Roman" panose="02020603050405020304" pitchFamily="18" charset="0"/>
                <a:cs typeface="Times New Roman" panose="02020603050405020304" pitchFamily="18" charset="0"/>
              </a:rPr>
              <a:t> Male-dominated knowledge production</a:t>
            </a:r>
          </a:p>
          <a:p>
            <a:pPr>
              <a:lnSpc>
                <a:spcPct val="150000"/>
              </a:lnSpc>
            </a:pPr>
            <a:r>
              <a:rPr lang="en-US" sz="2000" dirty="0">
                <a:latin typeface="Times New Roman" panose="02020603050405020304" pitchFamily="18" charset="0"/>
                <a:cs typeface="Times New Roman" panose="02020603050405020304" pitchFamily="18" charset="0"/>
              </a:rPr>
              <a:t>Gender bias in research</a:t>
            </a:r>
          </a:p>
          <a:p>
            <a:pPr>
              <a:lnSpc>
                <a:spcPct val="150000"/>
              </a:lnSpc>
            </a:pPr>
            <a:r>
              <a:rPr lang="en-US" sz="2000" dirty="0">
                <a:latin typeface="Times New Roman" panose="02020603050405020304" pitchFamily="18" charset="0"/>
                <a:cs typeface="Times New Roman" panose="02020603050405020304" pitchFamily="18" charset="0"/>
              </a:rPr>
              <a:t>Ignoring women's contributions</a:t>
            </a:r>
          </a:p>
          <a:p>
            <a:pPr>
              <a:lnSpc>
                <a:spcPct val="150000"/>
              </a:lnSpc>
            </a:pPr>
            <a:r>
              <a:rPr lang="en-US" sz="2000" dirty="0">
                <a:latin typeface="Times New Roman" panose="02020603050405020304" pitchFamily="18" charset="0"/>
                <a:cs typeface="Times New Roman" panose="02020603050405020304" pitchFamily="18" charset="0"/>
              </a:rPr>
              <a:t>Unequal opportunities</a:t>
            </a:r>
          </a:p>
          <a:p>
            <a:pPr>
              <a:lnSpc>
                <a:spcPct val="150000"/>
              </a:lnSpc>
            </a:pPr>
            <a:r>
              <a:rPr lang="en-US" sz="2000" dirty="0">
                <a:latin typeface="Times New Roman" panose="02020603050405020304" pitchFamily="18" charset="0"/>
                <a:cs typeface="Times New Roman" panose="02020603050405020304" pitchFamily="18" charset="0"/>
              </a:rPr>
              <a:t>Lack of diverse perspectives</a:t>
            </a:r>
          </a:p>
        </p:txBody>
      </p:sp>
    </p:spTree>
    <p:extLst>
      <p:ext uri="{BB962C8B-B14F-4D97-AF65-F5344CB8AC3E}">
        <p14:creationId xmlns:p14="http://schemas.microsoft.com/office/powerpoint/2010/main" val="138608507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F6541-293D-24F2-4FBC-3B69FDC1B8EA}"/>
              </a:ext>
            </a:extLst>
          </p:cNvPr>
          <p:cNvSpPr>
            <a:spLocks noGrp="1"/>
          </p:cNvSpPr>
          <p:nvPr>
            <p:ph type="title"/>
          </p:nvPr>
        </p:nvSpPr>
        <p:spPr/>
        <p:txBody>
          <a:bodyPr>
            <a:norm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Gender Discrimination in the Dissemination of Knowledge</a:t>
            </a:r>
          </a:p>
        </p:txBody>
      </p:sp>
      <p:sp>
        <p:nvSpPr>
          <p:cNvPr id="3" name="Content Placeholder 2">
            <a:extLst>
              <a:ext uri="{FF2B5EF4-FFF2-40B4-BE49-F238E27FC236}">
                <a16:creationId xmlns:a16="http://schemas.microsoft.com/office/drawing/2014/main" id="{1965B15E-1A07-BFA4-0EA7-B355DB4CE32F}"/>
              </a:ext>
            </a:extLst>
          </p:cNvPr>
          <p:cNvSpPr>
            <a:spLocks noGrp="1"/>
          </p:cNvSpPr>
          <p:nvPr>
            <p:ph idx="1"/>
          </p:nvPr>
        </p:nvSpPr>
        <p:spPr>
          <a:xfrm>
            <a:off x="838200" y="1998345"/>
            <a:ext cx="10515600" cy="4351338"/>
          </a:xfrm>
        </p:spPr>
        <p:txBody>
          <a:bodyPr>
            <a:normAutofit/>
          </a:bodyPr>
          <a:lstStyle/>
          <a:p>
            <a:pPr>
              <a:lnSpc>
                <a:spcPct val="150000"/>
              </a:lnSpc>
            </a:pPr>
            <a:r>
              <a:rPr lang="en-US" sz="2000" dirty="0">
                <a:latin typeface="Times New Roman" panose="02020603050405020304" pitchFamily="18" charset="0"/>
                <a:cs typeface="Times New Roman" panose="02020603050405020304" pitchFamily="18" charset="0"/>
              </a:rPr>
              <a:t>Unequal Access to Education</a:t>
            </a:r>
          </a:p>
          <a:p>
            <a:pPr>
              <a:lnSpc>
                <a:spcPct val="150000"/>
              </a:lnSpc>
            </a:pPr>
            <a:r>
              <a:rPr lang="en-US" sz="2000" dirty="0">
                <a:latin typeface="Times New Roman" panose="02020603050405020304" pitchFamily="18" charset="0"/>
                <a:cs typeface="Times New Roman" panose="02020603050405020304" pitchFamily="18" charset="0"/>
              </a:rPr>
              <a:t>Digital Gender Divide</a:t>
            </a:r>
          </a:p>
          <a:p>
            <a:pPr>
              <a:lnSpc>
                <a:spcPct val="150000"/>
              </a:lnSpc>
            </a:pPr>
            <a:r>
              <a:rPr lang="en-US" sz="2000" dirty="0">
                <a:latin typeface="Times New Roman" panose="02020603050405020304" pitchFamily="18" charset="0"/>
                <a:cs typeface="Times New Roman" panose="02020603050405020304" pitchFamily="18" charset="0"/>
              </a:rPr>
              <a:t>Low Visibility of women's work</a:t>
            </a:r>
          </a:p>
          <a:p>
            <a:pPr>
              <a:lnSpc>
                <a:spcPct val="150000"/>
              </a:lnSpc>
            </a:pPr>
            <a:r>
              <a:rPr lang="en-US" sz="2000" dirty="0">
                <a:latin typeface="Times New Roman" panose="02020603050405020304" pitchFamily="18" charset="0"/>
                <a:cs typeface="Times New Roman" panose="02020603050405020304" pitchFamily="18" charset="0"/>
              </a:rPr>
              <a:t> Limited voice</a:t>
            </a:r>
          </a:p>
          <a:p>
            <a:pPr>
              <a:lnSpc>
                <a:spcPct val="150000"/>
              </a:lnSpc>
            </a:pPr>
            <a:r>
              <a:rPr lang="en-US" sz="2000" dirty="0">
                <a:latin typeface="Times New Roman" panose="02020603050405020304" pitchFamily="18" charset="0"/>
                <a:cs typeface="Times New Roman" panose="02020603050405020304" pitchFamily="18" charset="0"/>
              </a:rPr>
              <a:t>Gender stereotypes</a:t>
            </a:r>
          </a:p>
        </p:txBody>
      </p:sp>
    </p:spTree>
    <p:extLst>
      <p:ext uri="{BB962C8B-B14F-4D97-AF65-F5344CB8AC3E}">
        <p14:creationId xmlns:p14="http://schemas.microsoft.com/office/powerpoint/2010/main" val="17486942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EB19-2645-AB23-CFF8-C753392C6792}"/>
              </a:ext>
            </a:extLst>
          </p:cNvPr>
          <p:cNvSpPr>
            <a:spLocks noGrp="1"/>
          </p:cNvSpPr>
          <p:nvPr>
            <p:ph type="title"/>
          </p:nvPr>
        </p:nvSpPr>
        <p:spPr>
          <a:xfrm>
            <a:off x="174174" y="205921"/>
            <a:ext cx="10515600" cy="1325563"/>
          </a:xfrm>
        </p:spPr>
        <p:txBody>
          <a:bodyPr>
            <a:norm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Gender Bias In Educational Content</a:t>
            </a:r>
          </a:p>
        </p:txBody>
      </p:sp>
      <p:sp>
        <p:nvSpPr>
          <p:cNvPr id="3" name="Content Placeholder 2">
            <a:extLst>
              <a:ext uri="{FF2B5EF4-FFF2-40B4-BE49-F238E27FC236}">
                <a16:creationId xmlns:a16="http://schemas.microsoft.com/office/drawing/2014/main" id="{3F6EBCEB-885B-4F43-10D3-BF698A07FABC}"/>
              </a:ext>
            </a:extLst>
          </p:cNvPr>
          <p:cNvSpPr>
            <a:spLocks noGrp="1"/>
          </p:cNvSpPr>
          <p:nvPr>
            <p:ph idx="1"/>
          </p:nvPr>
        </p:nvSpPr>
        <p:spPr>
          <a:xfrm>
            <a:off x="174174" y="1628776"/>
            <a:ext cx="8305800" cy="4351338"/>
          </a:xfrm>
        </p:spPr>
        <p:txBody>
          <a:bodyPr>
            <a:normAutofit/>
          </a:bodyPr>
          <a:lstStyle/>
          <a:p>
            <a:pPr>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Unequal treatment based on gender in books, teaching and subject choice. In schools, boys and girls are not treated equally in books and classes</a:t>
            </a:r>
          </a:p>
          <a:p>
            <a:pPr>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Schools have lack of good facilities for girls like clean toilets, safe transport, and hostel, so girls drop out early</a:t>
            </a:r>
          </a:p>
          <a:p>
            <a:pPr>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Gender Bias causes girls to dropout school/college early and that's the reason they get less career options </a:t>
            </a:r>
          </a:p>
          <a:p>
            <a:pPr>
              <a:lnSpc>
                <a:spcPct val="15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This can be fixed by making equal books, schemes like “Beti Bachao Beti Padhao” and new education policy 2020 reforms</a:t>
            </a:r>
          </a:p>
        </p:txBody>
      </p:sp>
      <p:sp>
        <p:nvSpPr>
          <p:cNvPr id="8" name="TextBox 7">
            <a:extLst>
              <a:ext uri="{FF2B5EF4-FFF2-40B4-BE49-F238E27FC236}">
                <a16:creationId xmlns:a16="http://schemas.microsoft.com/office/drawing/2014/main" id="{90909BE1-FA5D-D7F2-96EE-C00AC28F6B9A}"/>
              </a:ext>
            </a:extLst>
          </p:cNvPr>
          <p:cNvSpPr txBox="1"/>
          <p:nvPr/>
        </p:nvSpPr>
        <p:spPr>
          <a:xfrm>
            <a:off x="8954710" y="5355770"/>
            <a:ext cx="2569029" cy="338554"/>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Fig: Gender Biasness</a:t>
            </a:r>
          </a:p>
        </p:txBody>
      </p:sp>
      <p:pic>
        <p:nvPicPr>
          <p:cNvPr id="7" name="Picture 6" descr="Meta AI generated image">
            <a:extLst>
              <a:ext uri="{FF2B5EF4-FFF2-40B4-BE49-F238E27FC236}">
                <a16:creationId xmlns:a16="http://schemas.microsoft.com/office/drawing/2014/main" id="{7E3877B2-31A4-3BE3-51FC-86356ACDD162}"/>
              </a:ext>
            </a:extLst>
          </p:cNvPr>
          <p:cNvPicPr>
            <a:picLocks noChangeAspect="1"/>
          </p:cNvPicPr>
          <p:nvPr/>
        </p:nvPicPr>
        <p:blipFill>
          <a:blip r:embed="rId3"/>
          <a:srcRect l="2295" t="13968" r="2239" b="8095"/>
          <a:stretch>
            <a:fillRect/>
          </a:stretch>
        </p:blipFill>
        <p:spPr>
          <a:xfrm>
            <a:off x="8399541" y="1658030"/>
            <a:ext cx="3679369" cy="3668486"/>
          </a:xfrm>
          <a:prstGeom prst="rect">
            <a:avLst/>
          </a:prstGeom>
        </p:spPr>
      </p:pic>
    </p:spTree>
    <p:extLst>
      <p:ext uri="{BB962C8B-B14F-4D97-AF65-F5344CB8AC3E}">
        <p14:creationId xmlns:p14="http://schemas.microsoft.com/office/powerpoint/2010/main" val="42201160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44CD2-4314-76DC-CA79-97C7F48EE3FE}"/>
              </a:ext>
            </a:extLst>
          </p:cNvPr>
          <p:cNvSpPr>
            <a:spLocks noGrp="1"/>
          </p:cNvSpPr>
          <p:nvPr>
            <p:ph type="title"/>
          </p:nvPr>
        </p:nvSpPr>
        <p:spPr>
          <a:xfrm>
            <a:off x="533400" y="245382"/>
            <a:ext cx="10515600" cy="1325563"/>
          </a:xfrm>
        </p:spPr>
        <p:txBody>
          <a:bodyPr>
            <a:norm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Impact Of Gender Discrimination In History &amp; Present </a:t>
            </a:r>
          </a:p>
        </p:txBody>
      </p:sp>
      <p:sp>
        <p:nvSpPr>
          <p:cNvPr id="3" name="Content Placeholder 2">
            <a:extLst>
              <a:ext uri="{FF2B5EF4-FFF2-40B4-BE49-F238E27FC236}">
                <a16:creationId xmlns:a16="http://schemas.microsoft.com/office/drawing/2014/main" id="{0E585981-AE07-EE03-EC00-1EE35B439898}"/>
              </a:ext>
            </a:extLst>
          </p:cNvPr>
          <p:cNvSpPr>
            <a:spLocks noGrp="1"/>
          </p:cNvSpPr>
          <p:nvPr>
            <p:ph idx="1"/>
          </p:nvPr>
        </p:nvSpPr>
        <p:spPr>
          <a:xfrm>
            <a:off x="533400" y="1570944"/>
            <a:ext cx="5203371" cy="5078313"/>
          </a:xfrm>
          <a:solidFill>
            <a:schemeClr val="accent1">
              <a:lumMod val="20000"/>
              <a:lumOff val="80000"/>
            </a:schemeClr>
          </a:solidFill>
        </p:spPr>
        <p:txBody>
          <a:bodyPr>
            <a:normAutofit/>
          </a:bodyPr>
          <a:lstStyle/>
          <a:p>
            <a:pPr marL="0" indent="0" algn="ctr">
              <a:lnSpc>
                <a:spcPct val="100000"/>
              </a:lnSpc>
              <a:buNone/>
            </a:pPr>
            <a:r>
              <a:rPr lang="en-US" sz="2400" b="1" u="sng" dirty="0">
                <a:solidFill>
                  <a:schemeClr val="accent6">
                    <a:lumMod val="50000"/>
                  </a:schemeClr>
                </a:solidFill>
                <a:latin typeface="Times New Roman" panose="02020603050405020304" pitchFamily="18" charset="0"/>
                <a:cs typeface="Times New Roman" panose="02020603050405020304" pitchFamily="18" charset="0"/>
              </a:rPr>
              <a:t>Past Impact</a:t>
            </a:r>
          </a:p>
          <a:p>
            <a:pPr>
              <a:lnSpc>
                <a:spcPct val="100000"/>
              </a:lnSpc>
            </a:pPr>
            <a:r>
              <a:rPr lang="en-US" sz="2000" b="1" dirty="0">
                <a:latin typeface="Times New Roman" panose="02020603050405020304" pitchFamily="18" charset="0"/>
                <a:cs typeface="Times New Roman" panose="02020603050405020304" pitchFamily="18" charset="0"/>
              </a:rPr>
              <a:t>No Education: </a:t>
            </a:r>
            <a:r>
              <a:rPr lang="en-US" sz="2000" dirty="0">
                <a:latin typeface="Times New Roman" panose="02020603050405020304" pitchFamily="18" charset="0"/>
                <a:cs typeface="Times New Roman" panose="02020603050405020304" pitchFamily="18" charset="0"/>
              </a:rPr>
              <a:t>Girls Were Not Allowed To Go To School</a:t>
            </a:r>
          </a:p>
          <a:p>
            <a:pPr>
              <a:lnSpc>
                <a:spcPct val="100000"/>
              </a:lnSpc>
            </a:pPr>
            <a:r>
              <a:rPr lang="en-US" sz="2000" b="1" dirty="0">
                <a:latin typeface="Times New Roman" panose="02020603050405020304" pitchFamily="18" charset="0"/>
                <a:cs typeface="Times New Roman" panose="02020603050405020304" pitchFamily="18" charset="0"/>
              </a:rPr>
              <a:t> No Property Right</a:t>
            </a:r>
            <a:r>
              <a:rPr lang="en-US" sz="2000" dirty="0">
                <a:latin typeface="Times New Roman" panose="02020603050405020304" pitchFamily="18" charset="0"/>
                <a:cs typeface="Times New Roman" panose="02020603050405020304" pitchFamily="18" charset="0"/>
              </a:rPr>
              <a:t>: Women Had No Right To Father's Property Or Job</a:t>
            </a:r>
          </a:p>
          <a:p>
            <a:pPr>
              <a:lnSpc>
                <a:spcPct val="100000"/>
              </a:lnSpc>
            </a:pPr>
            <a:r>
              <a:rPr lang="en-US" sz="2000" b="1" dirty="0">
                <a:latin typeface="Times New Roman" panose="02020603050405020304" pitchFamily="18" charset="0"/>
                <a:cs typeface="Times New Roman" panose="02020603050405020304" pitchFamily="18" charset="0"/>
              </a:rPr>
              <a:t>Knowledge Was One-sided: </a:t>
            </a:r>
            <a:r>
              <a:rPr lang="en-US" sz="2000" dirty="0">
                <a:latin typeface="Times New Roman" panose="02020603050405020304" pitchFamily="18" charset="0"/>
                <a:cs typeface="Times New Roman" panose="02020603050405020304" pitchFamily="18" charset="0"/>
              </a:rPr>
              <a:t>Only Men's Ideas Were Written In Books. Women's History Was Ignored</a:t>
            </a:r>
          </a:p>
          <a:p>
            <a:pPr>
              <a:lnSpc>
                <a:spcPct val="100000"/>
              </a:lnSpc>
            </a:pPr>
            <a:r>
              <a:rPr lang="en-US" sz="2000" b="1" dirty="0">
                <a:latin typeface="Times New Roman" panose="02020603050405020304" pitchFamily="18" charset="0"/>
                <a:cs typeface="Times New Roman" panose="02020603050405020304" pitchFamily="18" charset="0"/>
              </a:rPr>
              <a:t>Social Pressure: </a:t>
            </a:r>
            <a:r>
              <a:rPr lang="en-US" sz="2000" dirty="0">
                <a:latin typeface="Times New Roman" panose="02020603050405020304" pitchFamily="18" charset="0"/>
                <a:cs typeface="Times New Roman" panose="02020603050405020304" pitchFamily="18" charset="0"/>
              </a:rPr>
              <a:t>Women Could Not Speak In Public. Their Role Was Only Kitchen And Kids</a:t>
            </a:r>
          </a:p>
        </p:txBody>
      </p:sp>
      <p:sp>
        <p:nvSpPr>
          <p:cNvPr id="4" name="TextBox 3">
            <a:extLst>
              <a:ext uri="{FF2B5EF4-FFF2-40B4-BE49-F238E27FC236}">
                <a16:creationId xmlns:a16="http://schemas.microsoft.com/office/drawing/2014/main" id="{F7C05DBB-6BE0-CCF2-97DF-2B22211AF50B}"/>
              </a:ext>
            </a:extLst>
          </p:cNvPr>
          <p:cNvSpPr txBox="1"/>
          <p:nvPr/>
        </p:nvSpPr>
        <p:spPr>
          <a:xfrm>
            <a:off x="6215744" y="1570945"/>
            <a:ext cx="5573488" cy="5078313"/>
          </a:xfrm>
          <a:prstGeom prst="rect">
            <a:avLst/>
          </a:prstGeom>
          <a:solidFill>
            <a:schemeClr val="accent1">
              <a:lumMod val="20000"/>
              <a:lumOff val="80000"/>
            </a:schemeClr>
          </a:solidFill>
          <a:ln>
            <a:noFill/>
          </a:ln>
        </p:spPr>
        <p:txBody>
          <a:bodyPr wrap="square" rtlCol="0">
            <a:spAutoFit/>
          </a:bodyPr>
          <a:lstStyle/>
          <a:p>
            <a:pPr algn="ctr"/>
            <a:r>
              <a:rPr lang="en-US" sz="2400" b="1" u="sng" dirty="0">
                <a:solidFill>
                  <a:schemeClr val="accent6">
                    <a:lumMod val="50000"/>
                  </a:schemeClr>
                </a:solidFill>
                <a:latin typeface="Times New Roman" panose="02020603050405020304" pitchFamily="18" charset="0"/>
                <a:cs typeface="Times New Roman" panose="02020603050405020304" pitchFamily="18" charset="0"/>
              </a:rPr>
              <a:t>Present Impact </a:t>
            </a: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Less Education: </a:t>
            </a:r>
            <a:r>
              <a:rPr lang="en-US" sz="2000" dirty="0">
                <a:latin typeface="Times New Roman" panose="02020603050405020304" pitchFamily="18" charset="0"/>
                <a:cs typeface="Times New Roman" panose="02020603050405020304" pitchFamily="18" charset="0"/>
              </a:rPr>
              <a:t>Girls Go To School Now, But Dropout Rate Is Still High. Only 32% Girls Have Smartphones For Online Study</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Less Salary: </a:t>
            </a:r>
            <a:r>
              <a:rPr lang="en-US" sz="2000" dirty="0">
                <a:latin typeface="Times New Roman" panose="02020603050405020304" pitchFamily="18" charset="0"/>
                <a:cs typeface="Times New Roman" panose="02020603050405020304" pitchFamily="18" charset="0"/>
              </a:rPr>
              <a:t>Women Do Same Work But Get 20-30% Less Salary Than Men</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Knowledge is Still One-Sided</a:t>
            </a:r>
            <a:r>
              <a:rPr lang="en-US" sz="2000" dirty="0">
                <a:latin typeface="Times New Roman" panose="02020603050405020304" pitchFamily="18" charset="0"/>
                <a:cs typeface="Times New Roman" panose="02020603050405020304" pitchFamily="18" charset="0"/>
              </a:rPr>
              <a:t>: Now books are written, but online knowledge, YouTube, Wikipedia - 90% creators are still men. So girls get less digital guidance</a:t>
            </a:r>
          </a:p>
          <a:p>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Mental Pressure: </a:t>
            </a:r>
            <a:r>
              <a:rPr lang="en-US" sz="2000" dirty="0">
                <a:latin typeface="Times New Roman" panose="02020603050405020304" pitchFamily="18" charset="0"/>
                <a:cs typeface="Times New Roman" panose="02020603050405020304" pitchFamily="18" charset="0"/>
              </a:rPr>
              <a:t>Women Have To Manage Both Job + Home.  Also, Face Harassment At Workplace</a:t>
            </a:r>
          </a:p>
        </p:txBody>
      </p:sp>
    </p:spTree>
    <p:extLst>
      <p:ext uri="{BB962C8B-B14F-4D97-AF65-F5344CB8AC3E}">
        <p14:creationId xmlns:p14="http://schemas.microsoft.com/office/powerpoint/2010/main" val="2930267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873F9-AEE3-61B4-F194-692F84ADE3D6}"/>
              </a:ext>
            </a:extLst>
          </p:cNvPr>
          <p:cNvSpPr>
            <a:spLocks noGrp="1"/>
          </p:cNvSpPr>
          <p:nvPr>
            <p:ph type="title"/>
          </p:nvPr>
        </p:nvSpPr>
        <p:spPr>
          <a:xfrm>
            <a:off x="838200" y="201839"/>
            <a:ext cx="10515600" cy="1325563"/>
          </a:xfrm>
        </p:spPr>
        <p:txBody>
          <a:bodyPr>
            <a:norm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Importance Of Gender Education</a:t>
            </a:r>
          </a:p>
        </p:txBody>
      </p:sp>
      <p:sp>
        <p:nvSpPr>
          <p:cNvPr id="3" name="Content Placeholder 2">
            <a:extLst>
              <a:ext uri="{FF2B5EF4-FFF2-40B4-BE49-F238E27FC236}">
                <a16:creationId xmlns:a16="http://schemas.microsoft.com/office/drawing/2014/main" id="{8B29D61A-6D18-D555-22F8-0CC39AE30373}"/>
              </a:ext>
            </a:extLst>
          </p:cNvPr>
          <p:cNvSpPr>
            <a:spLocks noGrp="1"/>
          </p:cNvSpPr>
          <p:nvPr>
            <p:ph idx="1"/>
          </p:nvPr>
        </p:nvSpPr>
        <p:spPr>
          <a:xfrm>
            <a:off x="108857" y="1250311"/>
            <a:ext cx="12083143" cy="5226730"/>
          </a:xfrm>
        </p:spPr>
        <p:txBody>
          <a:bodyPr>
            <a:noAutofit/>
          </a:bodyPr>
          <a:lstStyle/>
          <a:p>
            <a:pPr>
              <a:lnSpc>
                <a:spcPct val="150000"/>
              </a:lnSpc>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Shows The Real Truth: </a:t>
            </a:r>
            <a:r>
              <a:rPr lang="en-US" sz="2000" dirty="0">
                <a:latin typeface="Times New Roman" panose="02020603050405020304" pitchFamily="18" charset="0"/>
                <a:cs typeface="Times New Roman" panose="02020603050405020304" pitchFamily="18" charset="0"/>
              </a:rPr>
              <a:t>Gender Education Shows Us How Women's Knowledge Was Hidden In History. We Get To Know The Real Truth</a:t>
            </a:r>
          </a:p>
          <a:p>
            <a:pPr>
              <a:lnSpc>
                <a:spcPct val="150000"/>
              </a:lnSpc>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Makes Education Equal: </a:t>
            </a:r>
            <a:r>
              <a:rPr lang="en-US" sz="2000" dirty="0">
                <a:latin typeface="Times New Roman" panose="02020603050405020304" pitchFamily="18" charset="0"/>
                <a:cs typeface="Times New Roman" panose="02020603050405020304" pitchFamily="18" charset="0"/>
              </a:rPr>
              <a:t>If We Know This Discrimination, We Can Make Books, Syllabus, And School Equal For Both Boys And Girls</a:t>
            </a:r>
          </a:p>
          <a:p>
            <a:pPr>
              <a:lnSpc>
                <a:spcPct val="150000"/>
              </a:lnSpc>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Gives Voice To Women: </a:t>
            </a:r>
            <a:r>
              <a:rPr lang="en-US" sz="2000" dirty="0">
                <a:latin typeface="Times New Roman" panose="02020603050405020304" pitchFamily="18" charset="0"/>
                <a:cs typeface="Times New Roman" panose="02020603050405020304" pitchFamily="18" charset="0"/>
              </a:rPr>
              <a:t>It Gives Chance To Women Writers, Scientists, And Teachers To Share Their Ideas. Knowledge Becomes Complete</a:t>
            </a:r>
          </a:p>
          <a:p>
            <a:pPr>
              <a:lnSpc>
                <a:spcPct val="150000"/>
              </a:lnSpc>
            </a:pPr>
            <a:r>
              <a:rPr lang="en-US" sz="2000" b="1" dirty="0">
                <a:latin typeface="Times New Roman" panose="02020603050405020304" pitchFamily="18" charset="0"/>
                <a:cs typeface="Times New Roman" panose="02020603050405020304" pitchFamily="18" charset="0"/>
              </a:rPr>
              <a:t>Breaks Bias In Classroom: </a:t>
            </a:r>
            <a:r>
              <a:rPr lang="en-US" sz="2000" dirty="0">
                <a:latin typeface="Times New Roman" panose="02020603050405020304" pitchFamily="18" charset="0"/>
                <a:cs typeface="Times New Roman" panose="02020603050405020304" pitchFamily="18" charset="0"/>
              </a:rPr>
              <a:t>Teachers Will Understand They Should Not Give More Chance To Boys Only In Questions, Lab, Or Leadership</a:t>
            </a:r>
          </a:p>
          <a:p>
            <a:pPr>
              <a:lnSpc>
                <a:spcPct val="150000"/>
              </a:lnSpc>
            </a:pPr>
            <a:r>
              <a:rPr lang="en-US" sz="2000" b="1" dirty="0">
                <a:latin typeface="Times New Roman" panose="02020603050405020304" pitchFamily="18" charset="0"/>
                <a:cs typeface="Times New Roman" panose="02020603050405020304" pitchFamily="18" charset="0"/>
              </a:rPr>
              <a:t>Helps NEP 2020 Goal: </a:t>
            </a:r>
            <a:r>
              <a:rPr lang="en-US" sz="2000" dirty="0">
                <a:latin typeface="Times New Roman" panose="02020603050405020304" pitchFamily="18" charset="0"/>
                <a:cs typeface="Times New Roman" panose="02020603050405020304" pitchFamily="18" charset="0"/>
              </a:rPr>
              <a:t>NEP 2020 Says Inclusive Education. This Topic Directly Supports That Goal - Education For All, Without Gender Bias</a:t>
            </a:r>
          </a:p>
        </p:txBody>
      </p:sp>
    </p:spTree>
    <p:extLst>
      <p:ext uri="{BB962C8B-B14F-4D97-AF65-F5344CB8AC3E}">
        <p14:creationId xmlns:p14="http://schemas.microsoft.com/office/powerpoint/2010/main" val="5844010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63A80-3A65-CBAF-F0E8-DB5E2D5CBF83}"/>
              </a:ext>
            </a:extLst>
          </p:cNvPr>
          <p:cNvSpPr>
            <a:spLocks noGrp="1"/>
          </p:cNvSpPr>
          <p:nvPr>
            <p:ph type="title"/>
          </p:nvPr>
        </p:nvSpPr>
        <p:spPr>
          <a:xfrm>
            <a:off x="457200" y="365126"/>
            <a:ext cx="10515600" cy="1035955"/>
          </a:xfrm>
        </p:spPr>
        <p:txBody>
          <a:bodyPr>
            <a:norm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Measure To Reduce Gender Discrimination</a:t>
            </a:r>
          </a:p>
        </p:txBody>
      </p:sp>
      <p:sp>
        <p:nvSpPr>
          <p:cNvPr id="3" name="Content Placeholder 2">
            <a:extLst>
              <a:ext uri="{FF2B5EF4-FFF2-40B4-BE49-F238E27FC236}">
                <a16:creationId xmlns:a16="http://schemas.microsoft.com/office/drawing/2014/main" id="{A923149D-E897-F518-EB3D-A518C5208806}"/>
              </a:ext>
            </a:extLst>
          </p:cNvPr>
          <p:cNvSpPr>
            <a:spLocks noGrp="1"/>
          </p:cNvSpPr>
          <p:nvPr>
            <p:ph idx="1"/>
          </p:nvPr>
        </p:nvSpPr>
        <p:spPr>
          <a:xfrm>
            <a:off x="457200" y="1401081"/>
            <a:ext cx="11484429" cy="5091793"/>
          </a:xfrm>
        </p:spPr>
        <p:txBody>
          <a:bodyPr>
            <a:noAutofit/>
          </a:bodyPr>
          <a:lstStyle/>
          <a:p>
            <a:pPr marL="0" indent="0">
              <a:lnSpc>
                <a:spcPct val="150000"/>
              </a:lnSpc>
              <a:buNone/>
            </a:pPr>
            <a:r>
              <a:rPr lang="en-US" sz="2000" b="1" dirty="0">
                <a:latin typeface="Times New Roman" panose="02020603050405020304" pitchFamily="18" charset="0"/>
                <a:cs typeface="Times New Roman" panose="02020603050405020304" pitchFamily="18" charset="0"/>
              </a:rPr>
              <a:t>Change in Textbooks</a:t>
            </a:r>
            <a:r>
              <a:rPr lang="en-US" sz="2000" dirty="0">
                <a:latin typeface="Times New Roman" panose="02020603050405020304" pitchFamily="18" charset="0"/>
                <a:cs typeface="Times New Roman" panose="02020603050405020304" pitchFamily="18" charset="0"/>
              </a:rPr>
              <a:t>: Add more women writers, scientists and freedom fighters in books. Girls can see role models</a:t>
            </a:r>
          </a:p>
          <a:p>
            <a:pPr marL="0" indent="0">
              <a:lnSpc>
                <a:spcPct val="150000"/>
              </a:lnSpc>
              <a:buNone/>
            </a:pPr>
            <a:r>
              <a:rPr lang="en-US" sz="2000" b="1" dirty="0">
                <a:latin typeface="Times New Roman" panose="02020603050405020304" pitchFamily="18" charset="0"/>
                <a:cs typeface="Times New Roman" panose="02020603050405020304" pitchFamily="18" charset="0"/>
              </a:rPr>
              <a:t>Equal Chance in Classroom: </a:t>
            </a:r>
            <a:r>
              <a:rPr lang="en-US" sz="2000" dirty="0">
                <a:latin typeface="Times New Roman" panose="02020603050405020304" pitchFamily="18" charset="0"/>
                <a:cs typeface="Times New Roman" panose="02020603050405020304" pitchFamily="18" charset="0"/>
              </a:rPr>
              <a:t>Teacher should give equal chance to both. Boys and girls both will answer, both will lead, both will clean board</a:t>
            </a:r>
          </a:p>
          <a:p>
            <a:pPr marL="0" indent="0">
              <a:lnSpc>
                <a:spcPct val="150000"/>
              </a:lnSpc>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Girls Friendly School: </a:t>
            </a:r>
            <a:r>
              <a:rPr lang="en-US" sz="2000" dirty="0">
                <a:latin typeface="Times New Roman" panose="02020603050405020304" pitchFamily="18" charset="0"/>
                <a:cs typeface="Times New Roman" panose="02020603050405020304" pitchFamily="18" charset="0"/>
              </a:rPr>
              <a:t>Make separate toilets, free sanitary pads, and safe transport. So, girl's dropout rate will decrease</a:t>
            </a:r>
          </a:p>
          <a:p>
            <a:pPr marL="0" indent="0">
              <a:lnSpc>
                <a:spcPct val="150000"/>
              </a:lnSpc>
              <a:buNone/>
            </a:pPr>
            <a:r>
              <a:rPr lang="en-US" sz="2000" b="1" dirty="0">
                <a:latin typeface="Times New Roman" panose="02020603050405020304" pitchFamily="18" charset="0"/>
                <a:cs typeface="Times New Roman" panose="02020603050405020304" pitchFamily="18" charset="0"/>
              </a:rPr>
              <a:t>Training for Teachers: </a:t>
            </a:r>
            <a:r>
              <a:rPr lang="en-US" sz="2000" dirty="0">
                <a:latin typeface="Times New Roman" panose="02020603050405020304" pitchFamily="18" charset="0"/>
                <a:cs typeface="Times New Roman" panose="02020603050405020304" pitchFamily="18" charset="0"/>
              </a:rPr>
              <a:t>Teachers should be trained not to say "Boys are strong in math's". Stop such bias talk</a:t>
            </a:r>
          </a:p>
          <a:p>
            <a:pPr marL="0" indent="0">
              <a:lnSpc>
                <a:spcPct val="150000"/>
              </a:lnSpc>
              <a:buNone/>
            </a:pPr>
            <a:r>
              <a:rPr lang="en-US" sz="2000" b="1" dirty="0">
                <a:latin typeface="Times New Roman" panose="02020603050405020304" pitchFamily="18" charset="0"/>
                <a:cs typeface="Times New Roman" panose="02020603050405020304" pitchFamily="18" charset="0"/>
              </a:rPr>
              <a:t> Use of Technology: </a:t>
            </a:r>
            <a:r>
              <a:rPr lang="en-US" sz="2000" dirty="0">
                <a:latin typeface="Times New Roman" panose="02020603050405020304" pitchFamily="18" charset="0"/>
                <a:cs typeface="Times New Roman" panose="02020603050405020304" pitchFamily="18" charset="0"/>
              </a:rPr>
              <a:t>Give same mobile, internet and career guidance to girls. Make WhatsApp groups for girl's career counselling </a:t>
            </a:r>
          </a:p>
        </p:txBody>
      </p:sp>
    </p:spTree>
    <p:extLst>
      <p:ext uri="{BB962C8B-B14F-4D97-AF65-F5344CB8AC3E}">
        <p14:creationId xmlns:p14="http://schemas.microsoft.com/office/powerpoint/2010/main" val="124591825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E87A5-2907-2AC2-8AA9-5A6F5B22C595}"/>
              </a:ext>
            </a:extLst>
          </p:cNvPr>
          <p:cNvSpPr>
            <a:spLocks noGrp="1"/>
          </p:cNvSpPr>
          <p:nvPr>
            <p:ph type="title"/>
          </p:nvPr>
        </p:nvSpPr>
        <p:spPr>
          <a:xfrm>
            <a:off x="708891" y="-157148"/>
            <a:ext cx="10515600" cy="1325563"/>
          </a:xfrm>
        </p:spPr>
        <p:txBody>
          <a:bodyPr>
            <a:norm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Summary</a:t>
            </a:r>
          </a:p>
        </p:txBody>
      </p:sp>
      <p:sp>
        <p:nvSpPr>
          <p:cNvPr id="3" name="Content Placeholder 2">
            <a:extLst>
              <a:ext uri="{FF2B5EF4-FFF2-40B4-BE49-F238E27FC236}">
                <a16:creationId xmlns:a16="http://schemas.microsoft.com/office/drawing/2014/main" id="{D26F96F0-2AFA-B7AE-4A5E-F9EEE0484DD2}"/>
              </a:ext>
            </a:extLst>
          </p:cNvPr>
          <p:cNvSpPr>
            <a:spLocks noGrp="1"/>
          </p:cNvSpPr>
          <p:nvPr>
            <p:ph idx="1"/>
          </p:nvPr>
        </p:nvSpPr>
        <p:spPr>
          <a:xfrm>
            <a:off x="708891" y="649823"/>
            <a:ext cx="10515600" cy="3670935"/>
          </a:xfrm>
        </p:spPr>
        <p:txBody>
          <a:bodyPr>
            <a:normAutofit/>
          </a:bodyPr>
          <a:lstStyle/>
          <a:p>
            <a:pPr algn="just">
              <a:lnSpc>
                <a:spcPct val="150000"/>
              </a:lnSpc>
            </a:pPr>
            <a:r>
              <a:rPr lang="en-US" sz="2000" dirty="0">
                <a:latin typeface="Times New Roman" panose="02020603050405020304" pitchFamily="18" charset="0"/>
                <a:cs typeface="Times New Roman" panose="02020603050405020304" pitchFamily="18" charset="0"/>
              </a:rPr>
              <a:t>Gender discrimination is created by society</a:t>
            </a:r>
          </a:p>
          <a:p>
            <a:pPr algn="just">
              <a:lnSpc>
                <a:spcPct val="150000"/>
              </a:lnSpc>
            </a:pPr>
            <a:r>
              <a:rPr lang="en-US" sz="2000" dirty="0">
                <a:latin typeface="Times New Roman" panose="02020603050405020304" pitchFamily="18" charset="0"/>
                <a:cs typeface="Times New Roman" panose="02020603050405020304" pitchFamily="18" charset="0"/>
              </a:rPr>
              <a:t> Old knowledge was made only by men, so women's views were missing </a:t>
            </a:r>
          </a:p>
          <a:p>
            <a:pPr algn="just">
              <a:lnSpc>
                <a:spcPct val="150000"/>
              </a:lnSpc>
            </a:pPr>
            <a:r>
              <a:rPr lang="en-US" sz="2000" dirty="0">
                <a:latin typeface="Times New Roman" panose="02020603050405020304" pitchFamily="18" charset="0"/>
                <a:cs typeface="Times New Roman" panose="02020603050405020304" pitchFamily="18" charset="0"/>
              </a:rPr>
              <a:t>It spreads through books, schools and media</a:t>
            </a:r>
          </a:p>
          <a:p>
            <a:pPr algn="just">
              <a:lnSpc>
                <a:spcPct val="150000"/>
              </a:lnSpc>
            </a:pPr>
            <a:r>
              <a:rPr lang="en-US" sz="2000" dirty="0">
                <a:latin typeface="Times New Roman" panose="02020603050405020304" pitchFamily="18" charset="0"/>
                <a:cs typeface="Times New Roman" panose="02020603050405020304" pitchFamily="18" charset="0"/>
              </a:rPr>
              <a:t> It harms girls' education and growth</a:t>
            </a:r>
          </a:p>
          <a:p>
            <a:pPr algn="just">
              <a:lnSpc>
                <a:spcPct val="150000"/>
              </a:lnSpc>
            </a:pPr>
            <a:r>
              <a:rPr lang="en-US" sz="2000" dirty="0">
                <a:latin typeface="Times New Roman" panose="02020603050405020304" pitchFamily="18" charset="0"/>
                <a:cs typeface="Times New Roman" panose="02020603050405020304" pitchFamily="18" charset="0"/>
              </a:rPr>
              <a:t> Gender education and equal opportunity can remove it and bring equality</a:t>
            </a:r>
          </a:p>
        </p:txBody>
      </p:sp>
      <p:sp>
        <p:nvSpPr>
          <p:cNvPr id="4" name="TextBox 3">
            <a:extLst>
              <a:ext uri="{FF2B5EF4-FFF2-40B4-BE49-F238E27FC236}">
                <a16:creationId xmlns:a16="http://schemas.microsoft.com/office/drawing/2014/main" id="{0E3F0772-35B7-8C20-8F3D-440E24937873}"/>
              </a:ext>
            </a:extLst>
          </p:cNvPr>
          <p:cNvSpPr txBox="1"/>
          <p:nvPr/>
        </p:nvSpPr>
        <p:spPr>
          <a:xfrm>
            <a:off x="708891" y="3997592"/>
            <a:ext cx="5043054" cy="646331"/>
          </a:xfrm>
          <a:prstGeom prst="rect">
            <a:avLst/>
          </a:prstGeom>
          <a:noFill/>
        </p:spPr>
        <p:txBody>
          <a:bodyPr wrap="square" rtlCol="0">
            <a:spAutoFit/>
          </a:bodyPr>
          <a:lstStyle/>
          <a:p>
            <a:pPr marL="571500" indent="-571500">
              <a:buFont typeface="Wingdings" panose="05000000000000000000" pitchFamily="2" charset="2"/>
              <a:buChar char="§"/>
            </a:pPr>
            <a:r>
              <a:rPr lang="en-US" sz="3600" b="1" dirty="0">
                <a:solidFill>
                  <a:schemeClr val="accent5"/>
                </a:solidFill>
                <a:latin typeface="Times New Roman" panose="02020603050405020304" pitchFamily="18" charset="0"/>
                <a:cs typeface="Times New Roman" panose="02020603050405020304" pitchFamily="18" charset="0"/>
              </a:rPr>
              <a:t>Conclusion</a:t>
            </a:r>
          </a:p>
        </p:txBody>
      </p:sp>
      <p:sp>
        <p:nvSpPr>
          <p:cNvPr id="6" name="TextBox 5">
            <a:extLst>
              <a:ext uri="{FF2B5EF4-FFF2-40B4-BE49-F238E27FC236}">
                <a16:creationId xmlns:a16="http://schemas.microsoft.com/office/drawing/2014/main" id="{0DBB46A2-210C-7E3A-8CD4-BFC7DCF5D1BA}"/>
              </a:ext>
            </a:extLst>
          </p:cNvPr>
          <p:cNvSpPr txBox="1"/>
          <p:nvPr/>
        </p:nvSpPr>
        <p:spPr>
          <a:xfrm>
            <a:off x="708891" y="4758396"/>
            <a:ext cx="9377218"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Equality is not just giving </a:t>
            </a:r>
            <a:r>
              <a:rPr lang="en-US" sz="2000">
                <a:latin typeface="Times New Roman" panose="02020603050405020304" pitchFamily="18" charset="0"/>
                <a:cs typeface="Times New Roman" panose="02020603050405020304" pitchFamily="18" charset="0"/>
              </a:rPr>
              <a:t>same chance, </a:t>
            </a:r>
            <a:r>
              <a:rPr lang="en-US" sz="2000" dirty="0">
                <a:latin typeface="Times New Roman" panose="02020603050405020304" pitchFamily="18" charset="0"/>
                <a:cs typeface="Times New Roman" panose="02020603050405020304" pitchFamily="18" charset="0"/>
              </a:rPr>
              <a:t>it is giving respect to both genders. We should promote gender equality, fair representation, and gender-sensitive education to build a more inclusive and just society.</a:t>
            </a:r>
          </a:p>
        </p:txBody>
      </p:sp>
    </p:spTree>
    <p:extLst>
      <p:ext uri="{BB962C8B-B14F-4D97-AF65-F5344CB8AC3E}">
        <p14:creationId xmlns:p14="http://schemas.microsoft.com/office/powerpoint/2010/main" val="415904700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80FDA-DD28-6B98-3163-6C99D8C3107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0C8689-8D3E-83D2-6770-15C43C7BBC8D}"/>
              </a:ext>
            </a:extLst>
          </p:cNvPr>
          <p:cNvSpPr/>
          <p:nvPr/>
        </p:nvSpPr>
        <p:spPr>
          <a:xfrm>
            <a:off x="2575428" y="1100435"/>
            <a:ext cx="7228972" cy="2328565"/>
          </a:xfrm>
          <a:prstGeom prst="rect">
            <a:avLst/>
          </a:prstGeom>
          <a:noFill/>
        </p:spPr>
        <p:txBody>
          <a:bodyPr wrap="none" lIns="91440" tIns="45720" rIns="91440" bIns="45720">
            <a:prstTxWarp prst="textFadeRight">
              <a:avLst>
                <a:gd name="adj" fmla="val 26953"/>
              </a:avLst>
            </a:prstTxWarp>
            <a:spAutoFit/>
            <a:scene3d>
              <a:camera prst="perspectiveFront"/>
              <a:lightRig rig="threePt" dir="t"/>
            </a:scene3d>
            <a:sp3d extrusionH="57150">
              <a:bevelT w="38100" h="38100" prst="angle"/>
            </a:sp3d>
          </a:bodyPr>
          <a:lstStyle/>
          <a:p>
            <a:pPr algn="ctr"/>
            <a:r>
              <a:rPr lang="en-US" sz="5400" b="1" dirty="0">
                <a:ln w="9525">
                  <a:solidFill>
                    <a:schemeClr val="tx1">
                      <a:lumMod val="95000"/>
                      <a:lumOff val="5000"/>
                    </a:schemeClr>
                  </a:solidFill>
                  <a:prstDash val="solid"/>
                </a:ln>
                <a:solidFill>
                  <a:schemeClr val="accent2">
                    <a:lumMod val="40000"/>
                    <a:lumOff val="60000"/>
                  </a:schemeClr>
                </a:solidFill>
                <a:effectLst>
                  <a:outerShdw blurRad="12700" dist="38100" dir="2700000" algn="tl" rotWithShape="0">
                    <a:schemeClr val="bg1">
                      <a:lumMod val="50000"/>
                    </a:schemeClr>
                  </a:outerShdw>
                </a:effectLst>
              </a:rPr>
              <a:t>THANK </a:t>
            </a:r>
            <a:endParaRPr lang="en-US" sz="5400" b="1" cap="none" spc="0" dirty="0">
              <a:ln w="9525">
                <a:solidFill>
                  <a:schemeClr val="tx1">
                    <a:lumMod val="95000"/>
                    <a:lumOff val="5000"/>
                  </a:schemeClr>
                </a:solidFill>
                <a:prstDash val="solid"/>
              </a:ln>
              <a:solidFill>
                <a:schemeClr val="accent2">
                  <a:lumMod val="40000"/>
                  <a:lumOff val="60000"/>
                </a:schemeClr>
              </a:solidFill>
              <a:effectLst>
                <a:outerShdw blurRad="12700" dist="38100" dir="2700000" algn="tl" rotWithShape="0">
                  <a:schemeClr val="bg1">
                    <a:lumMod val="50000"/>
                  </a:schemeClr>
                </a:outerShdw>
              </a:effectLst>
            </a:endParaRPr>
          </a:p>
        </p:txBody>
      </p:sp>
      <p:sp>
        <p:nvSpPr>
          <p:cNvPr id="6" name="Rectangle 5">
            <a:extLst>
              <a:ext uri="{FF2B5EF4-FFF2-40B4-BE49-F238E27FC236}">
                <a16:creationId xmlns:a16="http://schemas.microsoft.com/office/drawing/2014/main" id="{9C12A15B-544C-0B19-7F84-1BFBDA8BC1E2}"/>
              </a:ext>
            </a:extLst>
          </p:cNvPr>
          <p:cNvSpPr/>
          <p:nvPr/>
        </p:nvSpPr>
        <p:spPr>
          <a:xfrm>
            <a:off x="5148485" y="4267199"/>
            <a:ext cx="4338415" cy="1798599"/>
          </a:xfrm>
          <a:prstGeom prst="rect">
            <a:avLst/>
          </a:prstGeom>
          <a:noFill/>
        </p:spPr>
        <p:txBody>
          <a:bodyPr wrap="square" lIns="91440" tIns="45720" rIns="91440" bIns="45720">
            <a:prstTxWarp prst="textCascadeUp">
              <a:avLst>
                <a:gd name="adj" fmla="val 48718"/>
              </a:avLst>
            </a:prstTxWarp>
            <a:spAutoFit/>
            <a:scene3d>
              <a:camera prst="perspectiveRelaxed"/>
              <a:lightRig rig="soft" dir="t">
                <a:rot lat="0" lon="0" rev="15600000"/>
              </a:lightRig>
            </a:scene3d>
            <a:sp3d extrusionH="57150" prstMaterial="softEdge">
              <a:bevelT w="25400" h="38100"/>
            </a:sp3d>
          </a:bodyPr>
          <a:lstStyle/>
          <a:p>
            <a:pPr algn="ctr"/>
            <a:r>
              <a:rPr lang="en-US" sz="6000" b="1" cap="none" spc="0" dirty="0">
                <a:ln>
                  <a:solidFill>
                    <a:schemeClr val="tx1">
                      <a:lumMod val="95000"/>
                      <a:lumOff val="5000"/>
                    </a:schemeClr>
                  </a:solidFill>
                </a:ln>
                <a:solidFill>
                  <a:schemeClr val="accent2">
                    <a:lumMod val="40000"/>
                    <a:lumOff val="60000"/>
                  </a:schemeClr>
                </a:solidFill>
                <a:effectLst/>
              </a:rPr>
              <a:t>YOU</a:t>
            </a:r>
          </a:p>
        </p:txBody>
      </p:sp>
    </p:spTree>
    <p:extLst>
      <p:ext uri="{BB962C8B-B14F-4D97-AF65-F5344CB8AC3E}">
        <p14:creationId xmlns:p14="http://schemas.microsoft.com/office/powerpoint/2010/main" val="39347186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TotalTime>
  <Words>916</Words>
  <Application>Microsoft Office PowerPoint</Application>
  <PresentationFormat>Widescreen</PresentationFormat>
  <Paragraphs>69</Paragraphs>
  <Slides>12</Slides>
  <Notes>3</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Introduction:</vt:lpstr>
      <vt:lpstr>PowerPoint Presentation</vt:lpstr>
      <vt:lpstr>How Gender Discrimination Spreads </vt:lpstr>
      <vt:lpstr>Gender Discrimination In The Construction Of Knowledge</vt:lpstr>
      <vt:lpstr>Gender Discrimination in the Dissemination of Knowledge</vt:lpstr>
      <vt:lpstr>Gender Bias In Educational Content</vt:lpstr>
      <vt:lpstr>Impact Of Gender Discrimination In History &amp; Present </vt:lpstr>
      <vt:lpstr>Importance Of Gender Education</vt:lpstr>
      <vt:lpstr>Measure To Reduce Gender Discrimination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Tarifur Rahman</dc:creator>
  <cp:lastModifiedBy>Tanhaz Alom</cp:lastModifiedBy>
  <cp:revision>47</cp:revision>
  <dcterms:created xsi:type="dcterms:W3CDTF">2026-08-27T16:19:59Z</dcterms:created>
  <dcterms:modified xsi:type="dcterms:W3CDTF">2026-08-29T17:51:39Z</dcterms:modified>
</cp:coreProperties>
</file>